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handoutMasterIdLst>
    <p:handoutMasterId r:id="rId36"/>
  </p:handoutMasterIdLst>
  <p:sldIdLst>
    <p:sldId id="311" r:id="rId3"/>
    <p:sldId id="313" r:id="rId4"/>
    <p:sldId id="362" r:id="rId5"/>
    <p:sldId id="356" r:id="rId6"/>
    <p:sldId id="276" r:id="rId7"/>
    <p:sldId id="349" r:id="rId9"/>
    <p:sldId id="319" r:id="rId10"/>
    <p:sldId id="355" r:id="rId11"/>
    <p:sldId id="321" r:id="rId12"/>
    <p:sldId id="353" r:id="rId13"/>
    <p:sldId id="358" r:id="rId14"/>
    <p:sldId id="322" r:id="rId15"/>
    <p:sldId id="324" r:id="rId16"/>
    <p:sldId id="325" r:id="rId17"/>
    <p:sldId id="327" r:id="rId18"/>
    <p:sldId id="334" r:id="rId19"/>
    <p:sldId id="350" r:id="rId20"/>
    <p:sldId id="328" r:id="rId21"/>
    <p:sldId id="337" r:id="rId22"/>
    <p:sldId id="285" r:id="rId23"/>
    <p:sldId id="339" r:id="rId24"/>
    <p:sldId id="351" r:id="rId25"/>
    <p:sldId id="359" r:id="rId26"/>
    <p:sldId id="296" r:id="rId27"/>
    <p:sldId id="340" r:id="rId28"/>
    <p:sldId id="352" r:id="rId29"/>
    <p:sldId id="354" r:id="rId30"/>
    <p:sldId id="330" r:id="rId31"/>
    <p:sldId id="347" r:id="rId32"/>
    <p:sldId id="361" r:id="rId33"/>
    <p:sldId id="357" r:id="rId34"/>
    <p:sldId id="293" r:id="rId35"/>
  </p:sldIdLst>
  <p:sldSz cx="9144000" cy="5143500" type="screen16x9"/>
  <p:notesSz cx="6858000" cy="9144000"/>
  <p:embeddedFontLst>
    <p:embeddedFont>
      <p:font typeface="Calibri" panose="020F0502020204030204"/>
      <p:regular r:id="rId40"/>
      <p:bold r:id="rId41"/>
      <p:italic r:id="rId42"/>
      <p:boldItalic r:id="rId43"/>
    </p:embeddedFont>
    <p:embeddedFont>
      <p:font typeface="Snap ITC" panose="04040A07060A02020202" pitchFamily="82" charset="0"/>
      <p:regular r:id="rId44"/>
    </p:embeddedFont>
    <p:embeddedFont>
      <p:font typeface="汉仪尚巍手书W" panose="00020600040101010101" pitchFamily="18" charset="-122"/>
      <p:regular r:id="rId45"/>
    </p:embeddedFont>
    <p:embeddedFont>
      <p:font typeface="方正超粗黑简体" panose="03000509000000000000" pitchFamily="65" charset="-122"/>
      <p:regular r:id="rId46"/>
    </p:embeddedFont>
    <p:embeddedFont>
      <p:font typeface="微软雅黑" panose="020B0503020204020204" pitchFamily="34" charset="-122"/>
      <p:regular r:id="rId47"/>
    </p:embeddedFont>
    <p:embeddedFont>
      <p:font typeface="黑体" panose="02010609060101010101" charset="-122"/>
      <p:regular r:id="rId48"/>
    </p:embeddedFont>
    <p:embeddedFont>
      <p:font typeface="仿宋" panose="02010609060101010101" charset="-122"/>
      <p:regular r:id="rId49"/>
    </p:embeddedFont>
    <p:embeddedFont>
      <p:font typeface="江西拙楷" panose="02010600040101010101" pitchFamily="2" charset="-122"/>
      <p:regular r:id="rId50"/>
    </p:embeddedFont>
    <p:embeddedFont>
      <p:font typeface="汉仪雅酷黑 65W" panose="020B0604020202020204" charset="-122"/>
      <p:regular r:id="rId51"/>
    </p:embeddedFont>
    <p:embeddedFont>
      <p:font typeface="方正清刻本悦宋简体" panose="02000000000000000000" pitchFamily="2" charset="-122"/>
      <p:regular r:id="rId52"/>
    </p:embeddedFont>
    <p:embeddedFont>
      <p:font typeface="方正粗黑宋简体" panose="02000000000000000000" charset="-122"/>
      <p:regular r:id="rId53"/>
    </p:embeddedFont>
    <p:embeddedFont>
      <p:font typeface="楷体" panose="02010609060101010101" pitchFamily="49" charset="-122"/>
      <p:regular r:id="rId54"/>
    </p:embeddedFont>
    <p:embeddedFont>
      <p:font typeface="华文中宋" panose="02010600040101010101" pitchFamily="2" charset="-122"/>
      <p:regular r:id="rId55"/>
    </p:embeddedFont>
    <p:embeddedFont>
      <p:font typeface="华文新魏" panose="02010800040101010101" pitchFamily="2" charset="-122"/>
      <p:regular r:id="rId56"/>
    </p:embeddedFont>
    <p:embeddedFont>
      <p:font typeface="楷体_GB2312" panose="02010609030101010101" pitchFamily="49" charset="-122"/>
      <p:regular r:id="rId57"/>
    </p:embeddedFont>
    <p:embeddedFont>
      <p:font typeface="汉仪颜楷简" panose="00020600040101010101" charset="-122"/>
      <p:regular r:id="rId58"/>
    </p:embeddedFont>
    <p:embeddedFont>
      <p:font typeface="方正卡通简体" panose="03000509000000000000" pitchFamily="65" charset="-122"/>
      <p:regular r:id="rId59"/>
    </p:embeddedFont>
  </p:embeddedFontLst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7" autoAdjust="0"/>
    <p:restoredTop sz="84981" autoAdjust="0"/>
  </p:normalViewPr>
  <p:slideViewPr>
    <p:cSldViewPr showGuides="1">
      <p:cViewPr>
        <p:scale>
          <a:sx n="60" d="100"/>
          <a:sy n="60" d="100"/>
        </p:scale>
        <p:origin x="-840" y="-284"/>
      </p:cViewPr>
      <p:guideLst>
        <p:guide orient="horz" pos="157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5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0" Type="http://schemas.openxmlformats.org/officeDocument/2006/relationships/tags" Target="tags/tag25.xml"/><Relationship Id="rId6" Type="http://schemas.openxmlformats.org/officeDocument/2006/relationships/slide" Target="slides/slide4.xml"/><Relationship Id="rId59" Type="http://schemas.openxmlformats.org/officeDocument/2006/relationships/font" Target="fonts/font20.fntdata"/><Relationship Id="rId58" Type="http://schemas.openxmlformats.org/officeDocument/2006/relationships/font" Target="fonts/font19.fntdata"/><Relationship Id="rId57" Type="http://schemas.openxmlformats.org/officeDocument/2006/relationships/font" Target="fonts/font18.fntdata"/><Relationship Id="rId56" Type="http://schemas.openxmlformats.org/officeDocument/2006/relationships/font" Target="fonts/font17.fntdata"/><Relationship Id="rId55" Type="http://schemas.openxmlformats.org/officeDocument/2006/relationships/font" Target="fonts/font16.fntdata"/><Relationship Id="rId54" Type="http://schemas.openxmlformats.org/officeDocument/2006/relationships/font" Target="fonts/font15.fntdata"/><Relationship Id="rId53" Type="http://schemas.openxmlformats.org/officeDocument/2006/relationships/font" Target="fonts/font14.fntdata"/><Relationship Id="rId52" Type="http://schemas.openxmlformats.org/officeDocument/2006/relationships/font" Target="fonts/font13.fntdata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slide" Target="slides/slide3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D5CCF-B95B-491C-90BC-B39E61B8A1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983AB-6C1D-43DC-BF2F-86AE04B6794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mtClean="0"/>
              <a:t>资本主义萌芽出现并发展，人们的经济生活发生了重要的变化，首先投射到人们身上的是，有钱了之后我能做什么？</a:t>
            </a:r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983AB-6C1D-43DC-BF2F-86AE04B679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mtClean="0"/>
              <a:t>达芬奇：将解剖学、透视法、明暗转移法运用于绘画之中，体现科学与艺术的完美结合。</a:t>
            </a:r>
            <a:endParaRPr lang="zh-CN" altLang="en-US" smtClean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mtClean="0"/>
              <a:t>米开朗琪罗：表现人体的美，展现人战胜困难的勇气和信念。</a:t>
            </a:r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983AB-6C1D-43DC-BF2F-86AE04B679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mtClean="0"/>
              <a:t>达芬奇：将解剖学、透视法、明暗转移法运用于绘画之中，体现科学与艺术的完美结合。</a:t>
            </a:r>
            <a:endParaRPr lang="zh-CN" altLang="en-US" smtClean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mtClean="0"/>
              <a:t>米开朗琪罗：表现人体的美，展现人战胜困难的勇气和信念。</a:t>
            </a:r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983AB-6C1D-43DC-BF2F-86AE04B679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mtClean="0"/>
              <a:t>人们当然希望不只是在现世安稳，也希望死后可以上天堂。而你能不能上天堂，教会说的算，并且为你提供了一条途径，赎罪券……久而久之，我难免会想，赎罪券是在敲榨，钱应用来创造更多财富；</a:t>
            </a:r>
            <a:endParaRPr lang="zh-CN" altLang="en-US" smtClean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mtClean="0"/>
              <a:t>能否升入天堂，凭什么教皇说了算？</a:t>
            </a:r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983AB-6C1D-43DC-BF2F-86AE04B679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3491" name="备注占位符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634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C8C75556-578E-4E09-AF97-3BE988269BA5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在马丁路德引导下，欧洲宗教改革首先在德国拉开了序幕，关于自我救赎之路马丁•路德不是第一个，</a:t>
            </a:r>
            <a:endParaRPr lang="zh-CN" altLang="en-US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亦不是最后一个！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983AB-6C1D-43DC-BF2F-86AE04B679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914400" rtl="0"/>
            <a:fld id="{B9C4DF54-C0CD-4951-97D7-ABCD0F21C213}" type="datetimeFigureOut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400" rtl="0"/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 rtl="0"/>
            <a:fld id="{0CB201C6-914F-4451-A145-3163ACB9BAD3}" type="slidenum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800" rtl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700" kern="1200" noProof="1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rtl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700" kern="1200" noProof="1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rtl="0" fontAlgn="base">
              <a:defRPr/>
            </a:pPr>
            <a:fld id="{9A0DB2DC-4C9A-4742-B13C-FB6460FD3503}" type="slidenum">
              <a:rPr lang="zh-CN" altLang="en-US" sz="700" kern="1200" noProof="1">
                <a:solidFill>
                  <a:srgbClr val="898989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sz="700" kern="1200" noProof="1">
              <a:solidFill>
                <a:srgbClr val="898989"/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E6659A-53C3-4515-A140-9701EDEB0D6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914400" rtl="0"/>
            <a:fld id="{D997B5FA-0921-464F-AAE1-844C04324D75}" type="datetimeFigureOut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400" rtl="0"/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 rtl="0"/>
            <a:fld id="{565CE74E-AB26-4998-AD42-012C4C1AD076}" type="slidenum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914400" rtl="0"/>
            <a:fld id="{D997B5FA-0921-464F-AAE1-844C04324D75}" type="datetimeFigureOut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400" rtl="0"/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 rtl="0"/>
            <a:fld id="{565CE74E-AB26-4998-AD42-012C4C1AD076}" type="slidenum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914400" rtl="0"/>
            <a:fld id="{569CD68D-D6E2-4BBD-A72B-6DA6943C90F3}" type="datetimeFigureOut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400" rtl="0"/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 rtl="0"/>
            <a:fld id="{A0542E44-A3D2-46DE-AD3F-91EB26AA4018}" type="slidenum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914400" rtl="0"/>
            <a:fld id="{D997B5FA-0921-464F-AAE1-844C04324D75}" type="datetimeFigureOut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400" rtl="0"/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 rtl="0"/>
            <a:fld id="{565CE74E-AB26-4998-AD42-012C4C1AD076}" type="slidenum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914400" rtl="0"/>
            <a:fld id="{530820CF-B880-4189-942D-D702A7CBA730}" type="datetimeFigureOut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400" rtl="0"/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400" rtl="0"/>
            <a:fld id="{0C913308-F349-4B6D-A68A-DD1791B4A57B}" type="slidenum">
              <a:rPr lang="zh-CN" alt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" y="1"/>
            <a:ext cx="9143999" cy="1887152"/>
          </a:xfrm>
          <a:custGeom>
            <a:avLst/>
            <a:gdLst>
              <a:gd name="connsiteX0" fmla="*/ 0 w 12191999"/>
              <a:gd name="connsiteY0" fmla="*/ 0 h 2516203"/>
              <a:gd name="connsiteX1" fmla="*/ 12191999 w 12191999"/>
              <a:gd name="connsiteY1" fmla="*/ 0 h 2516203"/>
              <a:gd name="connsiteX2" fmla="*/ 12191999 w 12191999"/>
              <a:gd name="connsiteY2" fmla="*/ 2141775 h 2516203"/>
              <a:gd name="connsiteX3" fmla="*/ 12044135 w 12191999"/>
              <a:gd name="connsiteY3" fmla="*/ 2237536 h 2516203"/>
              <a:gd name="connsiteX4" fmla="*/ 10145486 w 12191999"/>
              <a:gd name="connsiteY4" fmla="*/ 2487771 h 2516203"/>
              <a:gd name="connsiteX5" fmla="*/ 5834744 w 12191999"/>
              <a:gd name="connsiteY5" fmla="*/ 1559793 h 2516203"/>
              <a:gd name="connsiteX6" fmla="*/ 1756229 w 12191999"/>
              <a:gd name="connsiteY6" fmla="*/ 2448282 h 2516203"/>
              <a:gd name="connsiteX7" fmla="*/ 0 w 12191999"/>
              <a:gd name="connsiteY7" fmla="*/ 2290329 h 251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2516203">
                <a:moveTo>
                  <a:pt x="0" y="0"/>
                </a:moveTo>
                <a:lnTo>
                  <a:pt x="12191999" y="0"/>
                </a:lnTo>
                <a:lnTo>
                  <a:pt x="12191999" y="2141775"/>
                </a:lnTo>
                <a:lnTo>
                  <a:pt x="12044135" y="2237536"/>
                </a:lnTo>
                <a:cubicBezTo>
                  <a:pt x="11642763" y="2465815"/>
                  <a:pt x="11074703" y="2571272"/>
                  <a:pt x="10145486" y="2487771"/>
                </a:cubicBezTo>
                <a:cubicBezTo>
                  <a:pt x="9083524" y="2392341"/>
                  <a:pt x="7232952" y="1566375"/>
                  <a:pt x="5834744" y="1559793"/>
                </a:cubicBezTo>
                <a:cubicBezTo>
                  <a:pt x="4436536" y="1553212"/>
                  <a:pt x="2728686" y="2326526"/>
                  <a:pt x="1756229" y="2448282"/>
                </a:cubicBezTo>
                <a:cubicBezTo>
                  <a:pt x="783772" y="2570038"/>
                  <a:pt x="379790" y="2323235"/>
                  <a:pt x="0" y="2290329"/>
                </a:cubicBezTo>
                <a:close/>
              </a:path>
            </a:pathLst>
          </a:custGeom>
        </p:spPr>
        <p:txBody>
          <a:bodyPr wrap="square" lIns="68576" tIns="34289" rIns="68576" bIns="34289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jpe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 defTabSz="91440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9C4DF54-C0CD-4951-97D7-ABCD0F21C213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 defTabSz="91440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 defTabSz="91440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CB201C6-914F-4451-A145-3163ACB9BAD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2.jpe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.xml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3.pn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image" Target="../media/image28.jpeg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w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23.png"/><Relationship Id="rId15" Type="http://schemas.openxmlformats.org/officeDocument/2006/relationships/notesSlide" Target="../notesSlides/notesSlide2.xml"/><Relationship Id="rId14" Type="http://schemas.openxmlformats.org/officeDocument/2006/relationships/vmlDrawing" Target="../drawings/vmlDrawing1.vml"/><Relationship Id="rId13" Type="http://schemas.openxmlformats.org/officeDocument/2006/relationships/slideLayout" Target="../slideLayouts/slideLayout16.xml"/><Relationship Id="rId12" Type="http://schemas.openxmlformats.org/officeDocument/2006/relationships/image" Target="../media/image32.jpeg"/><Relationship Id="rId11" Type="http://schemas.openxmlformats.org/officeDocument/2006/relationships/image" Target="../media/image31.jpeg"/><Relationship Id="rId10" Type="http://schemas.openxmlformats.org/officeDocument/2006/relationships/image" Target="../media/image30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jpeg"/><Relationship Id="rId8" Type="http://schemas.openxmlformats.org/officeDocument/2006/relationships/image" Target="../media/image36.jpeg"/><Relationship Id="rId7" Type="http://schemas.openxmlformats.org/officeDocument/2006/relationships/image" Target="../media/image35.jpeg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23.png"/><Relationship Id="rId13" Type="http://schemas.openxmlformats.org/officeDocument/2006/relationships/notesSlide" Target="../notesSlides/notesSlide3.xml"/><Relationship Id="rId12" Type="http://schemas.openxmlformats.org/officeDocument/2006/relationships/vmlDrawing" Target="../drawings/vmlDrawing2.vml"/><Relationship Id="rId11" Type="http://schemas.openxmlformats.org/officeDocument/2006/relationships/slideLayout" Target="../slideLayouts/slideLayout16.xml"/><Relationship Id="rId10" Type="http://schemas.openxmlformats.org/officeDocument/2006/relationships/image" Target="../media/image38.jpe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1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3" Type="http://schemas.openxmlformats.org/officeDocument/2006/relationships/slideLayout" Target="../slideLayouts/slideLayout3.xml"/><Relationship Id="rId22" Type="http://schemas.openxmlformats.org/officeDocument/2006/relationships/tags" Target="../tags/tag24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tags" Target="../tags/tag4.xml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3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lum bright="10000" contrast="-20000"/>
          </a:blip>
          <a:stretch>
            <a:fillRect/>
          </a:stretch>
        </p:blipFill>
        <p:spPr bwMode="auto">
          <a:xfrm>
            <a:off x="8358214" y="4434273"/>
            <a:ext cx="785786" cy="709228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 l="38188" t="8593" r="35437"/>
          <a:stretch>
            <a:fillRect/>
          </a:stretch>
        </p:blipFill>
        <p:spPr bwMode="auto">
          <a:xfrm>
            <a:off x="0" y="-58"/>
            <a:ext cx="2411760" cy="5143558"/>
          </a:xfrm>
          <a:prstGeom prst="rect">
            <a:avLst/>
          </a:prstGeom>
          <a:noFill/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 l="34506" r="3747"/>
          <a:stretch>
            <a:fillRect/>
          </a:stretch>
        </p:blipFill>
        <p:spPr bwMode="auto">
          <a:xfrm>
            <a:off x="2411760" y="0"/>
            <a:ext cx="2381231" cy="5143500"/>
          </a:xfrm>
          <a:prstGeom prst="rect">
            <a:avLst/>
          </a:prstGeom>
          <a:noFill/>
        </p:spPr>
      </p:pic>
      <p:sp>
        <p:nvSpPr>
          <p:cNvPr id="67588" name="AutoShap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4"/>
          <a:srcRect l="45705" r="5437"/>
          <a:stretch>
            <a:fillRect/>
          </a:stretch>
        </p:blipFill>
        <p:spPr bwMode="auto">
          <a:xfrm>
            <a:off x="4788024" y="0"/>
            <a:ext cx="2232248" cy="5143500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 l="25987" t="8509" r="50787"/>
          <a:stretch>
            <a:fillRect/>
          </a:stretch>
        </p:blipFill>
        <p:spPr bwMode="auto">
          <a:xfrm>
            <a:off x="7020272" y="0"/>
            <a:ext cx="2123728" cy="5143500"/>
          </a:xfrm>
          <a:prstGeom prst="rect">
            <a:avLst/>
          </a:prstGeom>
          <a:noFill/>
        </p:spPr>
      </p:pic>
      <p:grpSp>
        <p:nvGrpSpPr>
          <p:cNvPr id="2" name="组合 10"/>
          <p:cNvGrpSpPr/>
          <p:nvPr/>
        </p:nvGrpSpPr>
        <p:grpSpPr>
          <a:xfrm>
            <a:off x="1259632" y="1717343"/>
            <a:ext cx="6716335" cy="2278018"/>
            <a:chOff x="1112376" y="2068264"/>
            <a:chExt cx="7452343" cy="2278018"/>
          </a:xfrm>
        </p:grpSpPr>
        <p:pic>
          <p:nvPicPr>
            <p:cNvPr id="9" name="Picture 2" descr="https://ss1.bdstatic.com/70cFuXSh_Q1YnxGkpoWK1HF6hhy/it/u=1465890586,3053733245&amp;fm=26&amp;gp=0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40000"/>
            </a:blip>
            <a:stretch>
              <a:fillRect/>
            </a:stretch>
          </p:blipFill>
          <p:spPr bwMode="auto">
            <a:xfrm>
              <a:off x="1112376" y="2355726"/>
              <a:ext cx="736279" cy="720080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1259632" y="2068264"/>
              <a:ext cx="8640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/>
              <a:r>
                <a:rPr lang="en-US" altLang="zh-CN" sz="6600" kern="1200" smtClean="0">
                  <a:ln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Snap ITC" panose="04040A07060A02020202" pitchFamily="82" charset="0"/>
                  <a:ea typeface="汉仪尚巍手书W" panose="00020600040101010101" pitchFamily="18" charset="-122"/>
                  <a:cs typeface="+mn-cs"/>
                </a:rPr>
                <a:t>8</a:t>
              </a:r>
              <a:endParaRPr lang="zh-CN" altLang="en-US" sz="6600" kern="120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nap ITC" panose="04040A07060A02020202" pitchFamily="82" charset="0"/>
                <a:ea typeface="汉仪尚巍手书W" panose="00020600040101010101" pitchFamily="18" charset="-122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15089" y="2176457"/>
              <a:ext cx="6249630" cy="2169825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l" defTabSz="914400" rtl="0">
                <a:lnSpc>
                  <a:spcPct val="125000"/>
                </a:lnSpc>
              </a:pPr>
              <a:r>
                <a:rPr lang="zh-CN" altLang="en-US" sz="4400" kern="1200" smtClean="0">
                  <a:ln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欧洲的思想</a:t>
              </a:r>
              <a:r>
                <a:rPr lang="zh-CN" altLang="en-US" sz="5400" smtClean="0">
                  <a:ln>
                    <a:solidFill>
                      <a:schemeClr val="bg1"/>
                    </a:solidFill>
                  </a:ln>
                  <a:solidFill>
                    <a:srgbClr val="99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50800" dist="76200" dir="21540000" algn="t" rotWithShape="0">
                      <a:prstClr val="black">
                        <a:alpha val="40000"/>
                      </a:prstClr>
                    </a:outerShdw>
                  </a:effectLst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解放</a:t>
              </a:r>
              <a:r>
                <a:rPr lang="zh-CN" altLang="en-US" sz="4400" kern="1200" smtClean="0">
                  <a:ln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运动</a:t>
              </a:r>
              <a:r>
                <a:rPr lang="en-US" altLang="zh-CN" sz="5400" kern="1200">
                  <a:ln>
                    <a:solidFill>
                      <a:prstClr val="black"/>
                    </a:solidFill>
                  </a:ln>
                  <a:solidFill>
                    <a:srgbClr val="990000"/>
                  </a:solidFill>
                  <a:effectLst>
                    <a:outerShdw blurRad="50800" dist="76200" dir="21540000" algn="t" rotWithShape="0">
                      <a:prstClr val="black">
                        <a:alpha val="40000"/>
                      </a:prstClr>
                    </a:outerShdw>
                  </a:effectLst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		</a:t>
              </a:r>
              <a:endParaRPr lang="zh-CN" altLang="en-US" sz="5400" kern="1200">
                <a:ln>
                  <a:solidFill>
                    <a:prstClr val="black"/>
                  </a:solidFill>
                </a:ln>
                <a:solidFill>
                  <a:srgbClr val="990000"/>
                </a:solidFill>
                <a:effectLst>
                  <a:outerShdw blurRad="50800" dist="76200" dir="21540000" algn="t" rotWithShape="0">
                    <a:prstClr val="black">
                      <a:alpha val="40000"/>
                    </a:prstClr>
                  </a:outerShdw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  <a:cs typeface="+mn-cs"/>
              </a:endParaRPr>
            </a:p>
          </p:txBody>
        </p:sp>
      </p:grp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lum bright="10000" contrast="-20000"/>
          </a:blip>
          <a:stretch>
            <a:fillRect/>
          </a:stretch>
        </p:blipFill>
        <p:spPr bwMode="auto">
          <a:xfrm>
            <a:off x="8358214" y="4371950"/>
            <a:ext cx="785786" cy="7715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"/>
          <a:stretch>
            <a:fillRect/>
          </a:stretch>
        </p:blipFill>
        <p:spPr bwMode="auto">
          <a:xfrm>
            <a:off x="2483768" y="1744985"/>
            <a:ext cx="4210083" cy="3398515"/>
          </a:xfrm>
          <a:prstGeom prst="rect">
            <a:avLst/>
          </a:prstGeom>
          <a:noFill/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" y="0"/>
            <a:ext cx="9143997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1305" y="123190"/>
            <a:ext cx="8630285" cy="12915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35560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探究：</a:t>
            </a:r>
            <a:r>
              <a:rPr lang="zh-CN" altLang="en-US" sz="20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文艺复兴运动从</a:t>
            </a:r>
            <a:r>
              <a:rPr lang="en-US" altLang="zh-CN" sz="20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14</a:t>
            </a:r>
            <a:r>
              <a:rPr lang="zh-CN" altLang="en-US" sz="20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世纪</a:t>
            </a:r>
            <a:r>
              <a:rPr lang="en-US" altLang="zh-CN" sz="20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-17</a:t>
            </a:r>
            <a:r>
              <a:rPr lang="zh-CN" altLang="en-US" sz="20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世纪，持续了几百年，其中有哪些代表人物和作品呢？完成下列表格</a:t>
            </a:r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。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">
            <a:alphaModFix amt="2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"/>
          <a:stretch>
            <a:fillRect/>
          </a:stretch>
        </p:blipFill>
        <p:spPr bwMode="auto">
          <a:xfrm>
            <a:off x="-324202" y="1851665"/>
            <a:ext cx="4210083" cy="3398515"/>
          </a:xfrm>
          <a:prstGeom prst="rect">
            <a:avLst/>
          </a:prstGeom>
          <a:noFill/>
        </p:spPr>
      </p:pic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1189355" y="1635760"/>
          <a:ext cx="6851650" cy="3230880"/>
        </p:xfrm>
        <a:graphic>
          <a:graphicData uri="http://schemas.openxmlformats.org/drawingml/2006/table">
            <a:tbl>
              <a:tblPr/>
              <a:tblGrid>
                <a:gridCol w="1972310"/>
                <a:gridCol w="2131060"/>
                <a:gridCol w="2748280"/>
              </a:tblGrid>
              <a:tr h="48387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Calibri" panose="020F0502020204030204"/>
                          <a:ea typeface="宋体" panose="02010600030101010101" pitchFamily="2" charset="-122"/>
                        </a:rPr>
                        <a:t>领域</a:t>
                      </a:r>
                      <a:endParaRPr lang="zh-CN" sz="20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algn="ctr">
                        <a:lnSpc>
                          <a:spcPct val="150000"/>
                        </a:lnSpc>
                        <a:buClrTx/>
                        <a:buSzTx/>
                        <a:buFontTx/>
                      </a:pPr>
                      <a:r>
                        <a:rPr lang="zh-CN" sz="2000">
                          <a:latin typeface="Calibri" panose="020F0502020204030204"/>
                          <a:ea typeface="宋体" panose="02010600030101010101" pitchFamily="2" charset="-122"/>
                        </a:rPr>
                        <a:t>人物</a:t>
                      </a:r>
                      <a:endParaRPr lang="zh-CN" sz="20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algn="ctr">
                        <a:lnSpc>
                          <a:spcPct val="150000"/>
                        </a:lnSpc>
                        <a:buClrTx/>
                        <a:buSzTx/>
                        <a:buFontTx/>
                      </a:pPr>
                      <a:r>
                        <a:rPr lang="zh-CN" sz="2000">
                          <a:latin typeface="Calibri" panose="020F0502020204030204"/>
                          <a:ea typeface="宋体" panose="02010600030101010101" pitchFamily="2" charset="-122"/>
                        </a:rPr>
                        <a:t>代表作</a:t>
                      </a:r>
                      <a:endParaRPr lang="zh-CN" sz="20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4660">
                <a:tc rowSpan="3"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文学</a:t>
                      </a:r>
                      <a:endParaRPr lang="zh-CN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但丁</a:t>
                      </a:r>
                      <a:endParaRPr lang="zh-CN" altLang="en-US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《</a:t>
                      </a: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神曲》</a:t>
                      </a:r>
                      <a:endParaRPr lang="zh-CN" altLang="en-US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7690">
                <a:tc vMerge="1"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彼得拉克</a:t>
                      </a:r>
                      <a:endParaRPr lang="zh-CN" altLang="en-US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《</a:t>
                      </a: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歌集》</a:t>
                      </a:r>
                      <a:endParaRPr lang="zh-CN" altLang="en-US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4500">
                <a:tc vMerge="1"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博伽丘</a:t>
                      </a:r>
                      <a:endParaRPr lang="zh-CN" altLang="en-US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《</a:t>
                      </a: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十日谈》</a:t>
                      </a:r>
                      <a:endParaRPr lang="zh-CN" altLang="en-US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1320">
                <a:tc rowSpan="3"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美术</a:t>
                      </a:r>
                      <a:endParaRPr lang="zh-CN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达芬奇</a:t>
                      </a:r>
                      <a:endParaRPr lang="zh-CN" altLang="en-US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《最后的</a:t>
                      </a: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晚餐》</a:t>
                      </a:r>
                      <a:endParaRPr lang="zh-CN" altLang="en-US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5765">
                <a:tc vMerge="1"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米开朗琪罗</a:t>
                      </a:r>
                      <a:endParaRPr lang="zh-CN" altLang="en-US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《</a:t>
                      </a: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大卫》</a:t>
                      </a:r>
                      <a:endParaRPr lang="zh-CN" altLang="en-US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795">
                <a:tc vMerge="1"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r>
                        <a:rPr lang="zh-CN" altLang="en-US" sz="1400">
                          <a:latin typeface="Calibri" panose="020F0502020204030204"/>
                          <a:ea typeface="宋体" panose="02010600030101010101" pitchFamily="2" charset="-122"/>
                        </a:rPr>
                        <a:t>拉斐尔</a:t>
                      </a:r>
                      <a:endParaRPr lang="zh-CN" altLang="en-US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《西斯廷</a:t>
                      </a:r>
                      <a:r>
                        <a:rPr lang="zh-CN" sz="1400">
                          <a:latin typeface="Calibri" panose="020F0502020204030204"/>
                          <a:ea typeface="宋体" panose="02010600030101010101" pitchFamily="2" charset="-122"/>
                        </a:rPr>
                        <a:t>圣母》</a:t>
                      </a:r>
                      <a:endParaRPr lang="zh-CN" sz="140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7000" contrast="-31000"/>
          </a:blip>
          <a:srcRect l="62998"/>
          <a:stretch>
            <a:fillRect/>
          </a:stretch>
        </p:blipFill>
        <p:spPr bwMode="auto">
          <a:xfrm>
            <a:off x="0" y="0"/>
            <a:ext cx="2593975" cy="5610225"/>
          </a:xfrm>
          <a:prstGeom prst="rect">
            <a:avLst/>
          </a:prstGeom>
          <a:noFill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l="67126" r="2229" b="63989"/>
          <a:stretch>
            <a:fillRect/>
          </a:stretch>
        </p:blipFill>
        <p:spPr>
          <a:xfrm>
            <a:off x="2843808" y="3426117"/>
            <a:ext cx="1368152" cy="171738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5560" y="195580"/>
            <a:ext cx="2761615" cy="762000"/>
          </a:xfrm>
          <a:prstGeom prst="rect">
            <a:avLst/>
          </a:prstGeom>
        </p:spPr>
        <p:txBody>
          <a:bodyPr wrap="none" lIns="51837" tIns="25919" rIns="51837" bIns="25919">
            <a:noAutofit/>
          </a:bodyPr>
          <a:lstStyle/>
          <a:p>
            <a:r>
              <a:rPr lang="en-US" altLang="zh-CN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1.2  </a:t>
            </a:r>
            <a:r>
              <a:rPr lang="zh-CN" altLang="en-US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文艺复兴的巨匠</a:t>
            </a:r>
            <a:endParaRPr lang="zh-CN" altLang="en-US" sz="2400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1170058" y="843558"/>
            <a:ext cx="0" cy="4104000"/>
          </a:xfrm>
          <a:prstGeom prst="line">
            <a:avLst/>
          </a:prstGeom>
          <a:ln w="22225">
            <a:solidFill>
              <a:srgbClr val="2E6CA4"/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12"/>
          <p:cNvSpPr txBox="1"/>
          <p:nvPr/>
        </p:nvSpPr>
        <p:spPr>
          <a:xfrm>
            <a:off x="677323" y="1764547"/>
            <a:ext cx="460025" cy="2637667"/>
          </a:xfrm>
          <a:prstGeom prst="rect">
            <a:avLst/>
          </a:prstGeom>
          <a:noFill/>
        </p:spPr>
        <p:txBody>
          <a:bodyPr wrap="square" lIns="51837" tIns="25919" rIns="51837" bIns="25919" rtlCol="0">
            <a:spAutoFit/>
          </a:bodyPr>
          <a:lstStyle>
            <a:defPPr>
              <a:defRPr lang="zh-CN"/>
            </a:defPPr>
            <a:lvl1pPr algn="ctr">
              <a:defRPr sz="3200" b="1">
                <a:latin typeface="汉仪昌黎宋刻本(原版)W" panose="00020600040101010101" pitchFamily="18" charset="-122"/>
                <a:ea typeface="汉仪昌黎宋刻本(原版)W" panose="00020600040101010101" pitchFamily="18" charset="-122"/>
              </a:defRPr>
            </a:lvl1pPr>
          </a:lstStyle>
          <a:p>
            <a:r>
              <a:rPr lang="zh-CN" altLang="en-US" sz="2400">
                <a:latin typeface="江西拙楷" panose="02010600040101010101" pitchFamily="2" charset="-122"/>
                <a:ea typeface="江西拙楷" panose="02010600040101010101" pitchFamily="2" charset="-122"/>
              </a:rPr>
              <a:t>文艺复兴的巨人</a:t>
            </a:r>
            <a:endParaRPr lang="zh-CN" altLang="en-US" sz="2400"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5" name="文本框 13"/>
          <p:cNvSpPr txBox="1"/>
          <p:nvPr/>
        </p:nvSpPr>
        <p:spPr>
          <a:xfrm>
            <a:off x="1115616" y="1167019"/>
            <a:ext cx="1770706" cy="883341"/>
          </a:xfrm>
          <a:prstGeom prst="rect">
            <a:avLst/>
          </a:prstGeom>
          <a:noFill/>
        </p:spPr>
        <p:txBody>
          <a:bodyPr wrap="square" lIns="51837" tIns="25919" rIns="51837" bIns="25919" rtlCol="0">
            <a:spAutoFit/>
          </a:bodyPr>
          <a:lstStyle/>
          <a:p>
            <a:pPr algn="ctr"/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初期</a:t>
            </a:r>
            <a:endParaRPr lang="en-US" altLang="zh-CN" b="1">
              <a:solidFill>
                <a:schemeClr val="accent6">
                  <a:lumMod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14C—15C</a:t>
            </a:r>
            <a:r>
              <a: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中后期</a:t>
            </a:r>
            <a:endParaRPr lang="en-US" altLang="zh-CN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</a:t>
            </a:r>
            <a:r>
              <a:rPr lang="zh-CN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文学三杰</a:t>
            </a:r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”</a:t>
            </a:r>
            <a:endParaRPr lang="en-US" altLang="zh-CN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r="67315" b="63989"/>
          <a:stretch>
            <a:fillRect/>
          </a:stretch>
        </p:blipFill>
        <p:spPr>
          <a:xfrm>
            <a:off x="2843808" y="0"/>
            <a:ext cx="1389762" cy="17076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l="35022" r="33614" b="63989"/>
          <a:stretch>
            <a:fillRect/>
          </a:stretch>
        </p:blipFill>
        <p:spPr>
          <a:xfrm>
            <a:off x="2843808" y="1707655"/>
            <a:ext cx="1400270" cy="172819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228184" y="123478"/>
            <a:ext cx="403187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0" b="1" smtClean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3000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148064" y="1275606"/>
            <a:ext cx="274947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</a:t>
            </a:r>
            <a:endParaRPr lang="zh-CN" altLang="en-US" sz="1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248472" y="555526"/>
            <a:ext cx="471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你的意志已经自由、正直和健全，不照它的指示行动是一种错误；我现在给你加上冠冕来自作主宰。</a:t>
            </a:r>
            <a:endParaRPr lang="zh-CN" altLang="en-US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zh-CN" altLang="en-US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——[意]但丁《神曲》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83968" y="2296492"/>
            <a:ext cx="4572000" cy="1200329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en-US" altLang="zh-CN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我不想变成上帝……属于人的那种光荣对我就够了。我自己是凡人，我只要求凡人的幸福。</a:t>
            </a:r>
            <a:endParaRPr lang="en-US" altLang="zh-CN" smtClean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zh-CN" altLang="en-US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——[意]比特拉克《歌集》</a:t>
            </a:r>
            <a:endParaRPr lang="zh-CN" altLang="en-US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83969" y="3891701"/>
            <a:ext cx="4680519" cy="1200329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altLang="zh-CN" smtClean="0">
                <a:latin typeface="楷体" panose="02010609060101010101" pitchFamily="49" charset="-122"/>
                <a:ea typeface="楷体" panose="02010609060101010101" pitchFamily="49" charset="-122"/>
              </a:rPr>
              <a:t>    ……</a:t>
            </a:r>
            <a:r>
              <a:rPr lang="zh-CN" altLang="en-US" smtClean="0">
                <a:latin typeface="楷体" panose="02010609060101010101" pitchFamily="49" charset="-122"/>
                <a:ea typeface="楷体" panose="02010609060101010101" pitchFamily="49" charset="-122"/>
              </a:rPr>
              <a:t>只有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开怀吃喝，自找快活，尽量满足自己的欲望，纵情玩笑，才是</a:t>
            </a:r>
            <a:r>
              <a:rPr lang="ja-JP" altLang="en-US">
                <a:latin typeface="楷体" panose="02010609060101010101" pitchFamily="49" charset="-122"/>
                <a:ea typeface="楷体" panose="02010609060101010101" pitchFamily="49" charset="-122"/>
              </a:rPr>
              <a:t>对付疫病的灵丹妙方</a:t>
            </a:r>
            <a:r>
              <a:rPr lang="ja-JP" altLang="en-US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mtClean="0">
                <a:latin typeface="楷体" panose="02010609060101010101" pitchFamily="49" charset="-122"/>
                <a:ea typeface="楷体" panose="02010609060101010101" pitchFamily="49" charset="-122"/>
              </a:rPr>
              <a:t>——【</a:t>
            </a:r>
            <a:r>
              <a:rPr lang="ja-JP" altLang="en-US">
                <a:latin typeface="楷体" panose="02010609060101010101" pitchFamily="49" charset="-122"/>
                <a:ea typeface="楷体" panose="02010609060101010101" pitchFamily="49" charset="-122"/>
              </a:rPr>
              <a:t>意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ja-JP" altLang="en-US">
                <a:latin typeface="楷体" panose="02010609060101010101" pitchFamily="49" charset="-122"/>
                <a:ea typeface="楷体" panose="02010609060101010101" pitchFamily="49" charset="-122"/>
              </a:rPr>
              <a:t>薄伽</a:t>
            </a:r>
            <a:r>
              <a:rPr lang="ja-JP" altLang="en-US" smtClean="0">
                <a:latin typeface="楷体" panose="02010609060101010101" pitchFamily="49" charset="-122"/>
                <a:ea typeface="楷体" panose="02010609060101010101" pitchFamily="49" charset="-122"/>
              </a:rPr>
              <a:t>丘</a:t>
            </a:r>
            <a:r>
              <a:rPr lang="en-US" altLang="ja-JP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ja-JP" altLang="en-US">
                <a:latin typeface="楷体" panose="02010609060101010101" pitchFamily="49" charset="-122"/>
                <a:ea typeface="楷体" panose="02010609060101010101" pitchFamily="49" charset="-122"/>
              </a:rPr>
              <a:t>十日谈</a:t>
            </a:r>
            <a:r>
              <a:rPr lang="en-US" altLang="ja-JP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4" grpId="0"/>
      <p:bldP spid="13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10000"/>
          </a:blip>
          <a:srcRect l="62998"/>
          <a:stretch>
            <a:fillRect/>
          </a:stretch>
        </p:blipFill>
        <p:spPr bwMode="auto">
          <a:xfrm>
            <a:off x="0" y="0"/>
            <a:ext cx="2593975" cy="5610225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323528" y="195486"/>
            <a:ext cx="2320036" cy="360121"/>
          </a:xfrm>
          <a:prstGeom prst="rect">
            <a:avLst/>
          </a:prstGeom>
        </p:spPr>
        <p:txBody>
          <a:bodyPr wrap="none" lIns="51837" tIns="25919" rIns="51837" bIns="25919">
            <a:spAutoFit/>
          </a:bodyPr>
          <a:lstStyle/>
          <a:p>
            <a:r>
              <a:rPr lang="en-US" altLang="zh-CN" sz="2000" b="1" smtClean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1.2  </a:t>
            </a:r>
            <a:r>
              <a:rPr lang="zh-CN" altLang="en-US" sz="2000" b="1" smtClean="0">
                <a:solidFill>
                  <a:schemeClr val="bg1">
                    <a:lumMod val="6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文艺复兴的巨匠</a:t>
            </a:r>
            <a:endParaRPr lang="zh-CN" altLang="en-US" sz="2000" b="1">
              <a:solidFill>
                <a:schemeClr val="bg1">
                  <a:lumMod val="6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1170058" y="843558"/>
            <a:ext cx="0" cy="4104000"/>
          </a:xfrm>
          <a:prstGeom prst="line">
            <a:avLst/>
          </a:prstGeom>
          <a:ln w="22225">
            <a:solidFill>
              <a:srgbClr val="2E6CA4"/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12"/>
          <p:cNvSpPr txBox="1"/>
          <p:nvPr/>
        </p:nvSpPr>
        <p:spPr>
          <a:xfrm>
            <a:off x="677323" y="1764547"/>
            <a:ext cx="460025" cy="2637667"/>
          </a:xfrm>
          <a:prstGeom prst="rect">
            <a:avLst/>
          </a:prstGeom>
          <a:noFill/>
        </p:spPr>
        <p:txBody>
          <a:bodyPr wrap="square" lIns="51837" tIns="25919" rIns="51837" bIns="25919" rtlCol="0">
            <a:spAutoFit/>
          </a:bodyPr>
          <a:lstStyle>
            <a:defPPr>
              <a:defRPr lang="zh-CN"/>
            </a:defPPr>
            <a:lvl1pPr algn="ctr">
              <a:defRPr sz="3200" b="1">
                <a:latin typeface="汉仪昌黎宋刻本(原版)W" panose="00020600040101010101" pitchFamily="18" charset="-122"/>
                <a:ea typeface="汉仪昌黎宋刻本(原版)W" panose="00020600040101010101" pitchFamily="18" charset="-122"/>
              </a:defRPr>
            </a:lvl1pPr>
          </a:lstStyle>
          <a:p>
            <a:r>
              <a:rPr lang="zh-CN" altLang="en-US" sz="2400">
                <a:latin typeface="江西拙楷" panose="02010600040101010101" pitchFamily="2" charset="-122"/>
                <a:ea typeface="江西拙楷" panose="02010600040101010101" pitchFamily="2" charset="-122"/>
              </a:rPr>
              <a:t>文艺复兴的巨人</a:t>
            </a:r>
            <a:endParaRPr lang="zh-CN" altLang="en-US" sz="2400"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5" name="文本框 13"/>
          <p:cNvSpPr txBox="1"/>
          <p:nvPr/>
        </p:nvSpPr>
        <p:spPr>
          <a:xfrm>
            <a:off x="1115616" y="1167019"/>
            <a:ext cx="1770706" cy="883341"/>
          </a:xfrm>
          <a:prstGeom prst="rect">
            <a:avLst/>
          </a:prstGeom>
          <a:noFill/>
        </p:spPr>
        <p:txBody>
          <a:bodyPr wrap="square" lIns="51837" tIns="25919" rIns="51837" bIns="25919" rtlCol="0">
            <a:spAutoFit/>
          </a:bodyPr>
          <a:lstStyle/>
          <a:p>
            <a:pPr algn="ctr"/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初期</a:t>
            </a:r>
            <a:endParaRPr lang="en-US" altLang="zh-CN" b="1">
              <a:solidFill>
                <a:schemeClr val="accent6">
                  <a:lumMod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14C—15C</a:t>
            </a:r>
            <a:r>
              <a: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中后期</a:t>
            </a:r>
            <a:endParaRPr lang="en-US" altLang="zh-CN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</a:t>
            </a:r>
            <a:r>
              <a:rPr lang="zh-CN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文学三杰</a:t>
            </a:r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”</a:t>
            </a:r>
            <a:endParaRPr lang="en-US" altLang="zh-CN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4"/>
          <p:cNvSpPr txBox="1"/>
          <p:nvPr/>
        </p:nvSpPr>
        <p:spPr>
          <a:xfrm>
            <a:off x="1187624" y="2571750"/>
            <a:ext cx="1647662" cy="883341"/>
          </a:xfrm>
          <a:prstGeom prst="rect">
            <a:avLst/>
          </a:prstGeom>
          <a:noFill/>
        </p:spPr>
        <p:txBody>
          <a:bodyPr wrap="square" lIns="51837" tIns="25919" rIns="51837" bIns="25919" rtlCol="0">
            <a:spAutoFit/>
          </a:bodyPr>
          <a:lstStyle/>
          <a:p>
            <a:pPr algn="ctr"/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发展</a:t>
            </a:r>
            <a:endParaRPr lang="en-US" altLang="zh-CN" b="1">
              <a:solidFill>
                <a:schemeClr val="accent6">
                  <a:lumMod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15C</a:t>
            </a:r>
            <a:r>
              <a: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中后期</a:t>
            </a:r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—16C</a:t>
            </a:r>
            <a:endParaRPr lang="en-US" altLang="zh-CN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</a:t>
            </a:r>
            <a:r>
              <a: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艺术三杰</a:t>
            </a:r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”</a:t>
            </a:r>
            <a:endParaRPr lang="en-US" altLang="zh-CN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rcRect l="33564" t="37494" r="35791" b="32287"/>
          <a:stretch>
            <a:fillRect/>
          </a:stretch>
        </p:blipFill>
        <p:spPr>
          <a:xfrm>
            <a:off x="3803016" y="1707654"/>
            <a:ext cx="1386000" cy="18002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rcRect t="37494" r="68066" b="32287"/>
          <a:stretch>
            <a:fillRect/>
          </a:stretch>
        </p:blipFill>
        <p:spPr>
          <a:xfrm>
            <a:off x="3828157" y="0"/>
            <a:ext cx="1378665" cy="1764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rcRect l="67176" t="37494" b="32287"/>
          <a:stretch>
            <a:fillRect/>
          </a:stretch>
        </p:blipFill>
        <p:spPr>
          <a:xfrm>
            <a:off x="3803016" y="3435846"/>
            <a:ext cx="1417056" cy="1764000"/>
          </a:xfrm>
          <a:prstGeom prst="rect">
            <a:avLst/>
          </a:prstGeom>
        </p:spPr>
      </p:pic>
      <p:graphicFrame>
        <p:nvGraphicFramePr>
          <p:cNvPr id="24" name="Object 5"/>
          <p:cNvGraphicFramePr>
            <a:graphicFrameLocks noGrp="1" noChangeAspect="1"/>
          </p:cNvGraphicFramePr>
          <p:nvPr/>
        </p:nvGraphicFramePr>
        <p:xfrm>
          <a:off x="6203950" y="3670300"/>
          <a:ext cx="99975" cy="2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" r:id="rId3" imgW="2743200" imgH="5181600" progId="">
                  <p:embed/>
                </p:oleObj>
              </mc:Choice>
              <mc:Fallback>
                <p:oleObj name="" r:id="rId3" imgW="2743200" imgH="518160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03950" y="3670300"/>
                        <a:ext cx="99975" cy="269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" name="组合 50"/>
          <p:cNvGrpSpPr/>
          <p:nvPr/>
        </p:nvGrpSpPr>
        <p:grpSpPr>
          <a:xfrm>
            <a:off x="0" y="975421"/>
            <a:ext cx="3872662" cy="2820465"/>
            <a:chOff x="0" y="848917"/>
            <a:chExt cx="3872662" cy="2820465"/>
          </a:xfrm>
        </p:grpSpPr>
        <p:sp>
          <p:nvSpPr>
            <p:cNvPr id="49" name="Text Box 12"/>
            <p:cNvSpPr txBox="1">
              <a:spLocks noChangeArrowheads="1"/>
            </p:cNvSpPr>
            <p:nvPr/>
          </p:nvSpPr>
          <p:spPr bwMode="auto">
            <a:xfrm>
              <a:off x="827090" y="848917"/>
              <a:ext cx="2939556" cy="3693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zh-CN" alt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达</a:t>
              </a:r>
              <a:r>
                <a:rPr lang="en-US" altLang="zh-CN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芬奇《最后的晚餐》</a:t>
              </a:r>
              <a:endParaRPr lang="zh-CN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pic>
          <p:nvPicPr>
            <p:cNvPr id="50" name="Picture 10" descr="7lastsup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0" y="1203598"/>
              <a:ext cx="3872662" cy="2465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" name="组合 53"/>
          <p:cNvGrpSpPr/>
          <p:nvPr/>
        </p:nvGrpSpPr>
        <p:grpSpPr>
          <a:xfrm>
            <a:off x="5220072" y="987574"/>
            <a:ext cx="3923928" cy="2736304"/>
            <a:chOff x="5220072" y="915566"/>
            <a:chExt cx="3923928" cy="2736304"/>
          </a:xfrm>
        </p:grpSpPr>
        <p:pic>
          <p:nvPicPr>
            <p:cNvPr id="52" name="Picture 11" descr="最后的晚餐 中世纪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5220072" y="1230139"/>
              <a:ext cx="3923928" cy="2421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 Box 13"/>
            <p:cNvSpPr txBox="1">
              <a:spLocks noChangeArrowheads="1"/>
            </p:cNvSpPr>
            <p:nvPr/>
          </p:nvSpPr>
          <p:spPr bwMode="auto">
            <a:xfrm>
              <a:off x="6002910" y="915566"/>
              <a:ext cx="2889570" cy="3693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zh-CN" alt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中世纪《最后的晚餐》</a:t>
              </a:r>
              <a:endParaRPr lang="zh-CN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-124573" y="0"/>
            <a:ext cx="4048501" cy="5143500"/>
            <a:chOff x="-124573" y="0"/>
            <a:chExt cx="4048501" cy="5143500"/>
          </a:xfrm>
        </p:grpSpPr>
        <p:pic>
          <p:nvPicPr>
            <p:cNvPr id="56" name="Picture 14" descr="蒙娜丽莎"/>
            <p:cNvPicPr>
              <a:picLocks noChangeAspect="1" noChangeArrowheads="1"/>
            </p:cNvPicPr>
            <p:nvPr/>
          </p:nvPicPr>
          <p:blipFill>
            <a:blip r:embed="rId7"/>
            <a:srcRect b="5201"/>
            <a:stretch>
              <a:fillRect/>
            </a:stretch>
          </p:blipFill>
          <p:spPr bwMode="auto">
            <a:xfrm>
              <a:off x="-124573" y="0"/>
              <a:ext cx="4048501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Text Box 15"/>
            <p:cNvSpPr txBox="1">
              <a:spLocks noChangeArrowheads="1"/>
            </p:cNvSpPr>
            <p:nvPr/>
          </p:nvSpPr>
          <p:spPr bwMode="auto">
            <a:xfrm>
              <a:off x="1475656" y="195486"/>
              <a:ext cx="2355676" cy="3693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zh-CN" altLang="en-US" b="1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达</a:t>
              </a:r>
              <a:r>
                <a:rPr lang="en-US" altLang="zh-CN" b="1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b="1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芬奇《蒙娜丽莎》</a:t>
              </a:r>
              <a:endParaRPr lang="zh-CN" altLang="en-US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203841" y="0"/>
            <a:ext cx="3940159" cy="5143500"/>
            <a:chOff x="5203841" y="0"/>
            <a:chExt cx="3940159" cy="5143500"/>
          </a:xfrm>
        </p:grpSpPr>
        <p:pic>
          <p:nvPicPr>
            <p:cNvPr id="59" name="Picture 16" descr="圣女"/>
            <p:cNvPicPr>
              <a:picLocks noChangeAspect="1" noChangeArrowheads="1"/>
            </p:cNvPicPr>
            <p:nvPr/>
          </p:nvPicPr>
          <p:blipFill>
            <a:blip r:embed="rId8"/>
            <a:srcRect r="8211"/>
            <a:stretch>
              <a:fillRect/>
            </a:stretch>
          </p:blipFill>
          <p:spPr bwMode="auto">
            <a:xfrm>
              <a:off x="5203841" y="0"/>
              <a:ext cx="3940159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17"/>
            <p:cNvSpPr txBox="1">
              <a:spLocks noChangeArrowheads="1"/>
            </p:cNvSpPr>
            <p:nvPr/>
          </p:nvSpPr>
          <p:spPr bwMode="auto">
            <a:xfrm>
              <a:off x="5292080" y="123478"/>
              <a:ext cx="2021726" cy="3693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zh-CN" altLang="en-US" b="1">
                  <a:solidFill>
                    <a:schemeClr val="bg1">
                      <a:lumMod val="8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中世纪《</a:t>
              </a:r>
              <a:r>
                <a:rPr lang="zh-CN" altLang="en-US" b="1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圣女</a:t>
              </a:r>
              <a:r>
                <a:rPr lang="zh-CN" altLang="en-US" b="1">
                  <a:solidFill>
                    <a:schemeClr val="bg1">
                      <a:lumMod val="8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》</a:t>
              </a:r>
              <a:endParaRPr lang="zh-CN" altLang="en-US" b="1">
                <a:solidFill>
                  <a:schemeClr val="bg1">
                    <a:lumMod val="8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-108520" y="0"/>
            <a:ext cx="4191942" cy="5250752"/>
            <a:chOff x="-108520" y="0"/>
            <a:chExt cx="4191942" cy="5250752"/>
          </a:xfrm>
        </p:grpSpPr>
        <p:pic>
          <p:nvPicPr>
            <p:cNvPr id="62" name="Picture 22" descr="大卫"/>
            <p:cNvPicPr>
              <a:picLocks noChangeAspect="1" noChangeArrowheads="1"/>
            </p:cNvPicPr>
            <p:nvPr/>
          </p:nvPicPr>
          <p:blipFill>
            <a:blip r:embed="rId9"/>
            <a:srcRect l="15682" t="20600" r="4467"/>
            <a:stretch>
              <a:fillRect/>
            </a:stretch>
          </p:blipFill>
          <p:spPr bwMode="auto">
            <a:xfrm>
              <a:off x="-108520" y="0"/>
              <a:ext cx="3960440" cy="525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Text Box 23"/>
            <p:cNvSpPr txBox="1">
              <a:spLocks noChangeArrowheads="1"/>
            </p:cNvSpPr>
            <p:nvPr/>
          </p:nvSpPr>
          <p:spPr bwMode="auto">
            <a:xfrm>
              <a:off x="1835696" y="195486"/>
              <a:ext cx="2247726" cy="3693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zh-CN" altLang="en-US" b="1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米开朗基罗《大卫》</a:t>
              </a:r>
              <a:endParaRPr lang="zh-CN" altLang="en-US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5148064" y="0"/>
            <a:ext cx="4149072" cy="5143500"/>
            <a:chOff x="5148064" y="0"/>
            <a:chExt cx="4149072" cy="5143500"/>
          </a:xfrm>
        </p:grpSpPr>
        <p:pic>
          <p:nvPicPr>
            <p:cNvPr id="65" name="Picture 24" descr="大卫 中世纪"/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5148064" y="0"/>
              <a:ext cx="4149072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Text Box 25"/>
            <p:cNvSpPr txBox="1">
              <a:spLocks noChangeArrowheads="1"/>
            </p:cNvSpPr>
            <p:nvPr/>
          </p:nvSpPr>
          <p:spPr bwMode="auto">
            <a:xfrm>
              <a:off x="5292080" y="195486"/>
              <a:ext cx="1681532" cy="3693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zh-CN" altLang="en-US" b="1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中世纪《大卫》</a:t>
              </a:r>
              <a:endParaRPr lang="zh-CN" altLang="en-US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-108520" y="0"/>
            <a:ext cx="3980853" cy="5143500"/>
            <a:chOff x="-108520" y="0"/>
            <a:chExt cx="3980853" cy="5143500"/>
          </a:xfrm>
        </p:grpSpPr>
        <p:pic>
          <p:nvPicPr>
            <p:cNvPr id="68" name="Picture 2" descr="200092"/>
            <p:cNvPicPr>
              <a:picLocks noChangeAspect="1" noChangeArrowheads="1"/>
            </p:cNvPicPr>
            <p:nvPr/>
          </p:nvPicPr>
          <p:blipFill>
            <a:blip r:embed="rId11">
              <a:lum bright="6000" contrast="12000"/>
            </a:blip>
            <a:stretch>
              <a:fillRect/>
            </a:stretch>
          </p:blipFill>
          <p:spPr bwMode="auto">
            <a:xfrm>
              <a:off x="-108520" y="0"/>
              <a:ext cx="3980853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Text Box 27"/>
            <p:cNvSpPr txBox="1">
              <a:spLocks noChangeArrowheads="1"/>
            </p:cNvSpPr>
            <p:nvPr/>
          </p:nvSpPr>
          <p:spPr bwMode="auto">
            <a:xfrm>
              <a:off x="971600" y="195486"/>
              <a:ext cx="2838193" cy="3693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zh-CN" altLang="en-US" b="1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拉斐尔《西斯廷圣母》</a:t>
              </a:r>
              <a:endParaRPr lang="zh-CN" altLang="en-US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5148063" y="0"/>
            <a:ext cx="4104457" cy="5143500"/>
            <a:chOff x="5148063" y="0"/>
            <a:chExt cx="4104457" cy="5143500"/>
          </a:xfrm>
        </p:grpSpPr>
        <p:pic>
          <p:nvPicPr>
            <p:cNvPr id="70" name="Picture 28" descr="宝座上的圣母"/>
            <p:cNvPicPr>
              <a:picLocks noChangeAspect="1" noChangeArrowheads="1"/>
            </p:cNvPicPr>
            <p:nvPr/>
          </p:nvPicPr>
          <p:blipFill>
            <a:blip r:embed="rId12"/>
            <a:stretch>
              <a:fillRect/>
            </a:stretch>
          </p:blipFill>
          <p:spPr bwMode="auto">
            <a:xfrm>
              <a:off x="5148063" y="0"/>
              <a:ext cx="4104457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Text Box 29"/>
            <p:cNvSpPr txBox="1">
              <a:spLocks noChangeArrowheads="1"/>
            </p:cNvSpPr>
            <p:nvPr/>
          </p:nvSpPr>
          <p:spPr bwMode="auto">
            <a:xfrm>
              <a:off x="5355022" y="195486"/>
              <a:ext cx="2313322" cy="3693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zh-CN" altLang="en-US" b="1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中世纪《圣母子》</a:t>
              </a:r>
              <a:endParaRPr lang="zh-CN" altLang="en-US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decel="100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10000"/>
          </a:blip>
          <a:srcRect l="62998"/>
          <a:stretch>
            <a:fillRect/>
          </a:stretch>
        </p:blipFill>
        <p:spPr bwMode="auto">
          <a:xfrm>
            <a:off x="0" y="0"/>
            <a:ext cx="2593975" cy="5610225"/>
          </a:xfrm>
          <a:prstGeom prst="rect">
            <a:avLst/>
          </a:prstGeom>
          <a:noFill/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rcRect l="67176" t="37494" b="32287"/>
          <a:stretch>
            <a:fillRect/>
          </a:stretch>
        </p:blipFill>
        <p:spPr>
          <a:xfrm>
            <a:off x="3803016" y="3435846"/>
            <a:ext cx="1417056" cy="1764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rcRect t="37494" r="68066" b="32287"/>
          <a:stretch>
            <a:fillRect/>
          </a:stretch>
        </p:blipFill>
        <p:spPr>
          <a:xfrm>
            <a:off x="3828157" y="0"/>
            <a:ext cx="1378665" cy="1764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rcRect l="33564" t="37494" r="35791" b="32287"/>
          <a:stretch>
            <a:fillRect/>
          </a:stretch>
        </p:blipFill>
        <p:spPr>
          <a:xfrm>
            <a:off x="3803016" y="1707654"/>
            <a:ext cx="1386000" cy="1800200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3635896" y="627534"/>
            <a:ext cx="1944216" cy="2477889"/>
            <a:chOff x="3707904" y="1707654"/>
            <a:chExt cx="1944216" cy="2477889"/>
          </a:xfrm>
        </p:grpSpPr>
        <p:pic>
          <p:nvPicPr>
            <p:cNvPr id="54276" name="Picture 4" descr="http://news.xinhuanet.com/politics/2015-05/24/52425843129021127_11n.jp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707904" y="1707654"/>
              <a:ext cx="1910756" cy="2445768"/>
            </a:xfrm>
            <a:prstGeom prst="rect">
              <a:avLst/>
            </a:prstGeom>
            <a:noFill/>
          </p:spPr>
        </p:pic>
        <p:sp>
          <p:nvSpPr>
            <p:cNvPr id="46" name="TextBox 45"/>
            <p:cNvSpPr txBox="1"/>
            <p:nvPr/>
          </p:nvSpPr>
          <p:spPr>
            <a:xfrm>
              <a:off x="3707904" y="3723878"/>
              <a:ext cx="1944216" cy="461665"/>
            </a:xfrm>
            <a:prstGeom prst="rect">
              <a:avLst/>
            </a:prstGeom>
            <a:solidFill>
              <a:schemeClr val="bg2">
                <a:lumMod val="50000"/>
                <a:alpha val="62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smtClean="0">
                  <a:solidFill>
                    <a:schemeClr val="bg1"/>
                  </a:solidFill>
                  <a:latin typeface="+mn-ea"/>
                </a:rPr>
                <a:t>莎士比亚</a:t>
              </a:r>
              <a:endParaRPr lang="zh-CN" altLang="en-US" sz="2400" b="1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627534"/>
            <a:ext cx="1368152" cy="1854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51460" y="339725"/>
            <a:ext cx="3109595" cy="624840"/>
          </a:xfrm>
          <a:prstGeom prst="rect">
            <a:avLst/>
          </a:prstGeom>
        </p:spPr>
        <p:txBody>
          <a:bodyPr wrap="square" lIns="51837" tIns="25919" rIns="51837" bIns="25919">
            <a:noAutofit/>
          </a:bodyPr>
          <a:lstStyle/>
          <a:p>
            <a:r>
              <a:rPr lang="en-US" altLang="zh-CN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1.2  </a:t>
            </a:r>
            <a:r>
              <a:rPr lang="zh-CN" altLang="en-US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文艺复兴的巨匠</a:t>
            </a:r>
            <a:endParaRPr lang="zh-CN" altLang="en-US" sz="2400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1170058" y="843558"/>
            <a:ext cx="0" cy="4104000"/>
          </a:xfrm>
          <a:prstGeom prst="line">
            <a:avLst/>
          </a:prstGeom>
          <a:ln w="22225">
            <a:solidFill>
              <a:srgbClr val="2E6CA4"/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12"/>
          <p:cNvSpPr txBox="1"/>
          <p:nvPr/>
        </p:nvSpPr>
        <p:spPr>
          <a:xfrm>
            <a:off x="677323" y="1764547"/>
            <a:ext cx="460025" cy="2637667"/>
          </a:xfrm>
          <a:prstGeom prst="rect">
            <a:avLst/>
          </a:prstGeom>
          <a:noFill/>
        </p:spPr>
        <p:txBody>
          <a:bodyPr wrap="square" lIns="51837" tIns="25919" rIns="51837" bIns="25919" rtlCol="0">
            <a:spAutoFit/>
          </a:bodyPr>
          <a:lstStyle>
            <a:defPPr>
              <a:defRPr lang="zh-CN"/>
            </a:defPPr>
            <a:lvl1pPr algn="ctr">
              <a:defRPr sz="3200" b="1">
                <a:latin typeface="汉仪昌黎宋刻本(原版)W" panose="00020600040101010101" pitchFamily="18" charset="-122"/>
                <a:ea typeface="汉仪昌黎宋刻本(原版)W" panose="00020600040101010101" pitchFamily="18" charset="-122"/>
              </a:defRPr>
            </a:lvl1pPr>
          </a:lstStyle>
          <a:p>
            <a:r>
              <a:rPr lang="zh-CN" altLang="en-US" sz="2400">
                <a:latin typeface="江西拙楷" panose="02010600040101010101" pitchFamily="2" charset="-122"/>
                <a:ea typeface="江西拙楷" panose="02010600040101010101" pitchFamily="2" charset="-122"/>
              </a:rPr>
              <a:t>文艺复兴的巨人</a:t>
            </a:r>
            <a:endParaRPr lang="zh-CN" altLang="en-US" sz="2400"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5" name="文本框 13"/>
          <p:cNvSpPr txBox="1"/>
          <p:nvPr/>
        </p:nvSpPr>
        <p:spPr>
          <a:xfrm>
            <a:off x="1115616" y="1167019"/>
            <a:ext cx="1770706" cy="883341"/>
          </a:xfrm>
          <a:prstGeom prst="rect">
            <a:avLst/>
          </a:prstGeom>
          <a:noFill/>
        </p:spPr>
        <p:txBody>
          <a:bodyPr wrap="square" lIns="51837" tIns="25919" rIns="51837" bIns="25919" rtlCol="0">
            <a:spAutoFit/>
          </a:bodyPr>
          <a:lstStyle/>
          <a:p>
            <a:pPr algn="ctr"/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初期</a:t>
            </a:r>
            <a:endParaRPr lang="en-US" altLang="zh-CN" b="1">
              <a:solidFill>
                <a:schemeClr val="accent6">
                  <a:lumMod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14C—15C</a:t>
            </a:r>
            <a:r>
              <a: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中后期</a:t>
            </a:r>
            <a:endParaRPr lang="en-US" altLang="zh-CN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</a:t>
            </a:r>
            <a:r>
              <a:rPr lang="zh-CN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文学三杰</a:t>
            </a:r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”</a:t>
            </a:r>
            <a:endParaRPr lang="en-US" altLang="zh-CN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14"/>
          <p:cNvSpPr txBox="1"/>
          <p:nvPr/>
        </p:nvSpPr>
        <p:spPr>
          <a:xfrm>
            <a:off x="1187624" y="2571750"/>
            <a:ext cx="1647662" cy="883341"/>
          </a:xfrm>
          <a:prstGeom prst="rect">
            <a:avLst/>
          </a:prstGeom>
          <a:noFill/>
        </p:spPr>
        <p:txBody>
          <a:bodyPr wrap="square" lIns="51837" tIns="25919" rIns="51837" bIns="25919" rtlCol="0">
            <a:spAutoFit/>
          </a:bodyPr>
          <a:lstStyle/>
          <a:p>
            <a:pPr algn="ctr"/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发展</a:t>
            </a:r>
            <a:endParaRPr lang="en-US" altLang="zh-CN" b="1">
              <a:solidFill>
                <a:schemeClr val="accent6">
                  <a:lumMod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15C</a:t>
            </a:r>
            <a:r>
              <a: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中后期</a:t>
            </a:r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—16C</a:t>
            </a:r>
            <a:endParaRPr lang="en-US" altLang="zh-CN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“</a:t>
            </a:r>
            <a:r>
              <a: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艺术三杰</a:t>
            </a:r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”</a:t>
            </a:r>
            <a:endParaRPr lang="en-US" altLang="zh-CN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aphicFrame>
        <p:nvGraphicFramePr>
          <p:cNvPr id="24" name="Object 5"/>
          <p:cNvGraphicFramePr>
            <a:graphicFrameLocks noGrp="1" noChangeAspect="1"/>
          </p:cNvGraphicFramePr>
          <p:nvPr/>
        </p:nvGraphicFramePr>
        <p:xfrm>
          <a:off x="6203950" y="3670299"/>
          <a:ext cx="169363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" r:id="rId5" imgW="2743200" imgH="5181600" progId="">
                  <p:embed/>
                </p:oleObj>
              </mc:Choice>
              <mc:Fallback>
                <p:oleObj name="" r:id="rId5" imgW="2743200" imgH="5181600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03950" y="3670299"/>
                        <a:ext cx="169363" cy="4571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364088" y="1923678"/>
            <a:ext cx="1902204" cy="120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580112" y="-164554"/>
            <a:ext cx="1368152" cy="173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7524328" y="2643758"/>
            <a:ext cx="1377729" cy="16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0">
            <a:lum bright="6000" contrast="12000"/>
          </a:blip>
          <a:stretch>
            <a:fillRect/>
          </a:stretch>
        </p:blipFill>
        <p:spPr bwMode="auto">
          <a:xfrm>
            <a:off x="6300192" y="3409887"/>
            <a:ext cx="1368152" cy="17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文本框 15"/>
          <p:cNvSpPr txBox="1"/>
          <p:nvPr/>
        </p:nvSpPr>
        <p:spPr>
          <a:xfrm>
            <a:off x="1884659" y="3969277"/>
            <a:ext cx="1247181" cy="883341"/>
          </a:xfrm>
          <a:prstGeom prst="rect">
            <a:avLst/>
          </a:prstGeom>
          <a:noFill/>
        </p:spPr>
        <p:txBody>
          <a:bodyPr wrap="square" lIns="51837" tIns="25919" rIns="51837" bIns="25919" rtlCol="0">
            <a:spAutoFit/>
          </a:bodyPr>
          <a:lstStyle/>
          <a:p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高潮</a:t>
            </a:r>
            <a:endParaRPr lang="en-US" altLang="zh-CN" b="1">
              <a:solidFill>
                <a:schemeClr val="accent6">
                  <a:lumMod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en-US" altLang="zh-CN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16C</a:t>
            </a:r>
            <a:r>
              <a: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后</a:t>
            </a:r>
            <a:endParaRPr lang="en-US" altLang="zh-CN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英国</a:t>
            </a:r>
            <a:endParaRPr lang="zh-CN" altLang="en-US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39752" y="434519"/>
            <a:ext cx="403187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0" b="1" smtClean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3000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2571750"/>
            <a:ext cx="274947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</a:t>
            </a:r>
            <a:endParaRPr lang="zh-CN" altLang="en-US" sz="1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63888" y="2896731"/>
            <a:ext cx="309880" cy="2245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140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28184" y="1923678"/>
            <a:ext cx="274947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真实</a:t>
            </a:r>
            <a:endParaRPr lang="zh-CN" altLang="en-US" sz="1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47864" y="0"/>
            <a:ext cx="3775393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0" b="1" smtClean="0">
                <a:solidFill>
                  <a:schemeClr val="accent2">
                    <a:lumMod val="20000"/>
                    <a:lumOff val="80000"/>
                    <a:alpha val="43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美好</a:t>
            </a:r>
            <a:endParaRPr lang="zh-CN" altLang="en-US" sz="14000" b="1" smtClean="0">
              <a:solidFill>
                <a:schemeClr val="accent2">
                  <a:lumMod val="20000"/>
                  <a:lumOff val="80000"/>
                  <a:alpha val="43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7360" y="411480"/>
            <a:ext cx="2492375" cy="18662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8800" b="1" smtClean="0">
                <a:solidFill>
                  <a:schemeClr val="tx2">
                    <a:lumMod val="20000"/>
                    <a:lumOff val="80000"/>
                    <a:alpha val="53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伟大</a:t>
            </a:r>
            <a:endParaRPr lang="zh-CN" altLang="en-US" sz="8800" b="1" smtClean="0">
              <a:solidFill>
                <a:schemeClr val="tx2">
                  <a:lumMod val="20000"/>
                  <a:lumOff val="80000"/>
                  <a:alpha val="53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86116" y="2357436"/>
            <a:ext cx="2882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人文主义的内涵？</a:t>
            </a:r>
            <a:endParaRPr lang="zh-CN" altLang="en-US" sz="2800" smtClean="0">
              <a:solidFill>
                <a:srgbClr val="C00000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179512" y="915184"/>
            <a:ext cx="532118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提升人的地位，肯定人的价值和尊严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4" name="文本框 12"/>
          <p:cNvSpPr txBox="1">
            <a:spLocks noChangeArrowheads="1"/>
          </p:cNvSpPr>
          <p:nvPr/>
        </p:nvSpPr>
        <p:spPr bwMode="auto">
          <a:xfrm>
            <a:off x="251659" y="1896373"/>
            <a:ext cx="50417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肯定人的自然</a:t>
            </a:r>
            <a:r>
              <a:rPr lang="zh-CN" altLang="en-US" sz="240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欲望，反对禁欲主义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3145175" y="474246"/>
            <a:ext cx="64246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关注现实，追求财富与人生幸福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6" name="文本框 16"/>
          <p:cNvSpPr txBox="1">
            <a:spLocks noChangeArrowheads="1"/>
          </p:cNvSpPr>
          <p:nvPr/>
        </p:nvSpPr>
        <p:spPr bwMode="auto">
          <a:xfrm>
            <a:off x="1476673" y="1430035"/>
            <a:ext cx="637698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提倡人性，反对神性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7" name="文本框 18"/>
          <p:cNvSpPr txBox="1">
            <a:spLocks noChangeArrowheads="1"/>
          </p:cNvSpPr>
          <p:nvPr/>
        </p:nvSpPr>
        <p:spPr bwMode="auto">
          <a:xfrm>
            <a:off x="2357422" y="3143254"/>
            <a:ext cx="49657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挑战自我，追求卓越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文本框 21"/>
          <p:cNvSpPr txBox="1">
            <a:spLocks noChangeArrowheads="1"/>
          </p:cNvSpPr>
          <p:nvPr/>
        </p:nvSpPr>
        <p:spPr bwMode="auto">
          <a:xfrm>
            <a:off x="3857620" y="2786064"/>
            <a:ext cx="549433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重视发挥人的才智和创造力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9" name="文本框 22"/>
          <p:cNvSpPr txBox="1">
            <a:spLocks noChangeArrowheads="1"/>
          </p:cNvSpPr>
          <p:nvPr/>
        </p:nvSpPr>
        <p:spPr bwMode="auto">
          <a:xfrm>
            <a:off x="665163" y="3899298"/>
            <a:ext cx="4965700" cy="6001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300">
                <a:latin typeface="中山行书百年纪念版" pitchFamily="49" charset="-122"/>
                <a:ea typeface="中山行书百年纪念版" pitchFamily="49" charset="-122"/>
              </a:rPr>
              <a:t>……</a:t>
            </a:r>
            <a:endParaRPr lang="zh-CN" altLang="en-US" sz="3300">
              <a:latin typeface="中山行书百年纪念版" pitchFamily="49" charset="-122"/>
              <a:ea typeface="中山行书百年纪念版" pitchFamily="49" charset="-122"/>
            </a:endParaRPr>
          </a:p>
        </p:txBody>
      </p:sp>
      <p:sp>
        <p:nvSpPr>
          <p:cNvPr id="22" name="文本框 16"/>
          <p:cNvSpPr txBox="1">
            <a:spLocks noChangeArrowheads="1"/>
          </p:cNvSpPr>
          <p:nvPr/>
        </p:nvSpPr>
        <p:spPr bwMode="auto">
          <a:xfrm>
            <a:off x="5291773" y="1761802"/>
            <a:ext cx="637698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提倡探索人与自然的奥秘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7158" y="3571882"/>
            <a:ext cx="3897221" cy="500048"/>
            <a:chOff x="1785918" y="2928940"/>
            <a:chExt cx="3897221" cy="500048"/>
          </a:xfrm>
        </p:grpSpPr>
        <p:sp>
          <p:nvSpPr>
            <p:cNvPr id="28" name="矩形 27"/>
            <p:cNvSpPr/>
            <p:nvPr/>
          </p:nvSpPr>
          <p:spPr>
            <a:xfrm>
              <a:off x="1785918" y="2928940"/>
              <a:ext cx="3714776" cy="50004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6" name="矩形 2"/>
            <p:cNvSpPr/>
            <p:nvPr/>
          </p:nvSpPr>
          <p:spPr>
            <a:xfrm>
              <a:off x="1785918" y="2928940"/>
              <a:ext cx="38972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smtClean="0">
                  <a:solidFill>
                    <a:srgbClr val="C00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①促进资本主义经济发展；</a:t>
              </a:r>
              <a:endParaRPr lang="zh-CN" altLang="en-US" sz="2400" b="1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714480" y="4071948"/>
            <a:ext cx="4206601" cy="533103"/>
            <a:chOff x="1785918" y="2928940"/>
            <a:chExt cx="4206601" cy="533103"/>
          </a:xfrm>
        </p:grpSpPr>
        <p:sp>
          <p:nvSpPr>
            <p:cNvPr id="30" name="矩形 29"/>
            <p:cNvSpPr/>
            <p:nvPr/>
          </p:nvSpPr>
          <p:spPr>
            <a:xfrm>
              <a:off x="1785918" y="2928940"/>
              <a:ext cx="4071966" cy="500048"/>
            </a:xfrm>
            <a:prstGeom prst="rect">
              <a:avLst/>
            </a:prstGeom>
            <a:solidFill>
              <a:schemeClr val="bg2">
                <a:lumMod val="5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1" name="矩形 2"/>
            <p:cNvSpPr/>
            <p:nvPr/>
          </p:nvSpPr>
          <p:spPr>
            <a:xfrm>
              <a:off x="1785918" y="3000378"/>
              <a:ext cx="42066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smtClean="0">
                  <a:solidFill>
                    <a:srgbClr val="C00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②解放思想，传播人文主义；</a:t>
              </a:r>
              <a:endParaRPr lang="zh-CN" altLang="en-US" sz="2400" b="1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858853" y="4572032"/>
            <a:ext cx="4285147" cy="500048"/>
            <a:chOff x="1785918" y="2928940"/>
            <a:chExt cx="4285147" cy="500048"/>
          </a:xfrm>
        </p:grpSpPr>
        <p:sp>
          <p:nvSpPr>
            <p:cNvPr id="33" name="矩形 32"/>
            <p:cNvSpPr/>
            <p:nvPr/>
          </p:nvSpPr>
          <p:spPr>
            <a:xfrm>
              <a:off x="1785918" y="2928940"/>
              <a:ext cx="4071966" cy="50004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4" name="矩形 2"/>
            <p:cNvSpPr/>
            <p:nvPr/>
          </p:nvSpPr>
          <p:spPr>
            <a:xfrm>
              <a:off x="1785918" y="2928940"/>
              <a:ext cx="42851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smtClean="0">
                  <a:solidFill>
                    <a:srgbClr val="C00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 ③推动自然科学兴起与发展。</a:t>
              </a:r>
              <a:endParaRPr lang="zh-CN" altLang="en-US" sz="2400" b="1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39752" y="434519"/>
            <a:ext cx="403187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0" b="1" smtClean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3000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2571750"/>
            <a:ext cx="274947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</a:t>
            </a:r>
            <a:endParaRPr lang="zh-CN" altLang="en-US" sz="1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63888" y="2896731"/>
            <a:ext cx="3775393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享乐</a:t>
            </a:r>
            <a:endParaRPr lang="zh-CN" altLang="en-US" sz="140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28184" y="1923678"/>
            <a:ext cx="274947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真实</a:t>
            </a:r>
            <a:endParaRPr lang="zh-CN" altLang="en-US" sz="1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47864" y="0"/>
            <a:ext cx="3775393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美好</a:t>
            </a:r>
            <a:endParaRPr lang="zh-CN" altLang="en-US" sz="140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9552" y="411510"/>
            <a:ext cx="3775393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0" b="1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伟大</a:t>
            </a:r>
            <a:endParaRPr lang="zh-CN" altLang="en-US" sz="1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0232" y="1563638"/>
            <a:ext cx="2143140" cy="3277744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83568" y="1923678"/>
            <a:ext cx="7191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资产阶级会仅仅满足于现世生活的小幸福吗？</a:t>
            </a:r>
            <a:endParaRPr lang="zh-CN" altLang="en-US" sz="2800" smtClean="0">
              <a:solidFill>
                <a:srgbClr val="C00000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-1" y="0"/>
            <a:ext cx="9143997" cy="5143500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0" y="0"/>
            <a:ext cx="9180512" cy="51435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339752" y="771550"/>
            <a:ext cx="274947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2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268141"/>
            <a:ext cx="9144000" cy="465534"/>
          </a:xfrm>
          <a:prstGeom prst="rect">
            <a:avLst/>
          </a:prstGeom>
          <a:solidFill>
            <a:schemeClr val="bg1">
              <a:lumMod val="6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noProof="1"/>
          </a:p>
        </p:txBody>
      </p:sp>
      <p:sp>
        <p:nvSpPr>
          <p:cNvPr id="4" name="TextBox 3"/>
          <p:cNvSpPr txBox="1"/>
          <p:nvPr/>
        </p:nvSpPr>
        <p:spPr>
          <a:xfrm>
            <a:off x="472628" y="-579770"/>
            <a:ext cx="3742182" cy="6247864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0000" b="1" noProof="1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40000" b="1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4" name="矩形 4"/>
          <p:cNvSpPr>
            <a:spLocks noChangeArrowheads="1"/>
          </p:cNvSpPr>
          <p:nvPr/>
        </p:nvSpPr>
        <p:spPr bwMode="auto">
          <a:xfrm>
            <a:off x="6143636" y="2208912"/>
            <a:ext cx="2928958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宗教改革</a:t>
            </a:r>
            <a:endParaRPr lang="zh-CN" altLang="en-US" sz="32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3200" b="1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信仰觉醒    </a:t>
            </a:r>
            <a:endParaRPr lang="en-US" altLang="zh-CN" sz="3200" b="1" smtClean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3200" b="1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3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643758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觉醒</a:t>
            </a:r>
            <a:endParaRPr lang="zh-CN" altLang="en-US" sz="88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71406" y="3871751"/>
            <a:ext cx="3960440" cy="1200329"/>
          </a:xfrm>
          <a:prstGeom prst="rect">
            <a:avLst/>
          </a:prstGeom>
          <a:noFill/>
          <a:ln w="19050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 当钱投入钱柜丁当作响时，增加的只是贪婪爱财的欲望，而不是灵魂升天</a:t>
            </a:r>
            <a:endParaRPr lang="zh-CN" altLang="en-US" sz="2400" smtClean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3935559" y="398483"/>
            <a:ext cx="4922721" cy="3173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29727" y="0"/>
            <a:ext cx="4305310" cy="4305310"/>
          </a:xfrm>
          <a:prstGeom prst="rect">
            <a:avLst/>
          </a:prstGeom>
          <a:noFill/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 rot="21226052">
            <a:off x="4280995" y="3726837"/>
            <a:ext cx="4609286" cy="1200329"/>
          </a:xfrm>
          <a:prstGeom prst="rect">
            <a:avLst/>
          </a:prstGeom>
          <a:noFill/>
          <a:ln w="19050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 把钱投入银箱里；只要当钱落到箱底丁零响着的时候，那灵魂马上飞升天堂了</a:t>
            </a:r>
            <a:endParaRPr lang="zh-CN" altLang="en-US" sz="2400" smtClean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flipH="1">
            <a:off x="285720" y="-142894"/>
            <a:ext cx="5075425" cy="39373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4"/>
          <p:cNvGrpSpPr/>
          <p:nvPr/>
        </p:nvGrpSpPr>
        <p:grpSpPr>
          <a:xfrm>
            <a:off x="-142908" y="-142876"/>
            <a:ext cx="9501254" cy="5357832"/>
            <a:chOff x="-1031705" y="1624404"/>
            <a:chExt cx="12593596" cy="3928877"/>
          </a:xfrm>
        </p:grpSpPr>
        <p:pic>
          <p:nvPicPr>
            <p:cNvPr id="39939" name="Picture 3" descr="C:\Users\Lenovo\Desktop\0516324ME8.jpg"/>
            <p:cNvPicPr>
              <a:picLocks noChangeAspect="1" noChangeArrowheads="1"/>
            </p:cNvPicPr>
            <p:nvPr/>
          </p:nvPicPr>
          <p:blipFill>
            <a:blip r:embed="rId1"/>
            <a:stretch>
              <a:fillRect/>
            </a:stretch>
          </p:blipFill>
          <p:spPr bwMode="auto">
            <a:xfrm>
              <a:off x="-793424" y="1696536"/>
              <a:ext cx="12122304" cy="3784211"/>
            </a:xfrm>
            <a:prstGeom prst="rect">
              <a:avLst/>
            </a:prstGeom>
            <a:noFill/>
          </p:spPr>
        </p:pic>
        <p:sp>
          <p:nvSpPr>
            <p:cNvPr id="14" name="矩形 13"/>
            <p:cNvSpPr/>
            <p:nvPr/>
          </p:nvSpPr>
          <p:spPr>
            <a:xfrm>
              <a:off x="-1031705" y="1624404"/>
              <a:ext cx="12593596" cy="3928877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800">
                <a:solidFill>
                  <a:prstClr val="white"/>
                </a:solidFill>
                <a:latin typeface="微软雅黑 Light" panose="020B0502040204020203" charset="-122"/>
                <a:ea typeface="仿宋" panose="02010609060101010101" charset="-122"/>
                <a:cs typeface="+mn-ea"/>
                <a:sym typeface="+mn-lt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-476" y="4703351"/>
            <a:ext cx="9153000" cy="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2400" b="1">
              <a:solidFill>
                <a:schemeClr val="tx1"/>
              </a:solidFill>
              <a:latin typeface="汉仪瑞云妃宋 W" panose="00020600040101010101" charset="-122"/>
              <a:ea typeface="汉仪瑞云妃宋 W" panose="00020600040101010101" charset="-122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lum bright="20000" contrast="-20000"/>
          </a:blip>
          <a:stretch>
            <a:fillRect/>
          </a:stretch>
        </p:blipFill>
        <p:spPr>
          <a:xfrm>
            <a:off x="4398708" y="391921"/>
            <a:ext cx="4745292" cy="4751579"/>
          </a:xfrm>
          <a:prstGeom prst="rect">
            <a:avLst/>
          </a:prstGeom>
        </p:spPr>
      </p:pic>
      <p:sp>
        <p:nvSpPr>
          <p:cNvPr id="18" name="Text Box 5"/>
          <p:cNvSpPr txBox="1"/>
          <p:nvPr/>
        </p:nvSpPr>
        <p:spPr>
          <a:xfrm rot="20882500" flipH="1">
            <a:off x="5803456" y="266657"/>
            <a:ext cx="2619851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九十五条论纲</a:t>
            </a:r>
            <a:r>
              <a:rPr lang="en-US" altLang="zh-CN" sz="2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endParaRPr lang="en-US" altLang="zh-CN" sz="2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9" name="Text Box 9"/>
          <p:cNvSpPr txBox="1"/>
          <p:nvPr/>
        </p:nvSpPr>
        <p:spPr>
          <a:xfrm>
            <a:off x="180240" y="2063444"/>
            <a:ext cx="4463198" cy="900246"/>
          </a:xfrm>
          <a:prstGeom prst="rect">
            <a:avLst/>
          </a:prstGeom>
          <a:solidFill>
            <a:srgbClr val="CC9900">
              <a:alpha val="16000"/>
            </a:srgbClr>
          </a:soli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b="1">
                <a:latin typeface="Arial" panose="020B0604020202020204" pitchFamily="34" charset="0"/>
                <a:ea typeface="宋体" panose="02010600030101010101" pitchFamily="2" charset="-122"/>
              </a:rPr>
              <a:t>      </a:t>
            </a:r>
            <a:r>
              <a:rPr lang="en-US" altLang="zh-CN" b="1" smtClean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zh-CN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第</a:t>
            </a:r>
            <a:r>
              <a:rPr lang="en-US" altLang="zh-CN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20</a:t>
            </a:r>
            <a:r>
              <a:rPr lang="zh-CN" alt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条：</a:t>
            </a:r>
            <a:r>
              <a:rPr lang="zh-CN" altLang="en-US"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当教皇说赦免一切惩罚时，并不真的指所有的惩罚，而仅仅是指他本人所施于人的惩罚</a:t>
            </a:r>
            <a:r>
              <a:rPr lang="zh-CN" altLang="en-US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</a:rPr>
              <a:t>。 </a:t>
            </a:r>
            <a:endParaRPr lang="zh-CN" altLang="en-US">
              <a:solidFill>
                <a:srgbClr val="00006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Text Box 5"/>
          <p:cNvSpPr txBox="1"/>
          <p:nvPr/>
        </p:nvSpPr>
        <p:spPr>
          <a:xfrm>
            <a:off x="1773738" y="1142990"/>
            <a:ext cx="2849404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400">
                <a:ln>
                  <a:solidFill>
                    <a:srgbClr val="CC9900"/>
                  </a:solidFill>
                </a:ln>
                <a:solidFill>
                  <a:srgbClr val="996633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   </a:t>
            </a:r>
            <a:r>
              <a:rPr lang="zh-CN" altLang="en-US" sz="2400">
                <a:ln>
                  <a:solidFill>
                    <a:srgbClr val="CC9900"/>
                  </a:solidFill>
                </a:ln>
                <a:solidFill>
                  <a:srgbClr val="996633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挑战教皇的权威</a:t>
            </a:r>
            <a:endParaRPr lang="zh-CN" altLang="en-US" sz="2400">
              <a:ln>
                <a:solidFill>
                  <a:srgbClr val="CC9900"/>
                </a:solidFill>
              </a:ln>
              <a:solidFill>
                <a:srgbClr val="996633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21" name="上箭头 20"/>
          <p:cNvSpPr/>
          <p:nvPr/>
        </p:nvSpPr>
        <p:spPr>
          <a:xfrm>
            <a:off x="2393743" y="1624316"/>
            <a:ext cx="1467839" cy="464234"/>
          </a:xfrm>
          <a:prstGeom prst="upArrow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29000"/>
                </a:scheme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4" name="Text Box 9"/>
          <p:cNvSpPr txBox="1"/>
          <p:nvPr/>
        </p:nvSpPr>
        <p:spPr>
          <a:xfrm>
            <a:off x="157380" y="3000378"/>
            <a:ext cx="4486058" cy="623248"/>
          </a:xfrm>
          <a:prstGeom prst="rect">
            <a:avLst/>
          </a:prstGeom>
          <a:solidFill>
            <a:srgbClr val="CC9900">
              <a:alpha val="16000"/>
            </a:srgbClr>
          </a:soli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      第</a:t>
            </a:r>
            <a:r>
              <a:rPr lang="en-US" altLang="zh-CN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36</a:t>
            </a:r>
            <a:r>
              <a:rPr lang="zh-CN" altLang="en-US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条：</a:t>
            </a:r>
            <a:r>
              <a:rPr lang="zh-CN" altLang="en-US" smtClean="0"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每一个真诚悔改的基督徒，即令没有赎罪券，也同样可以被赦罪或免罪。</a:t>
            </a:r>
            <a:endParaRPr lang="zh-CN" altLang="en-US">
              <a:latin typeface="华文中宋" panose="02010600040101010101" pitchFamily="2" charset="-122"/>
              <a:ea typeface="华文中宋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25" name="Text Box 9"/>
          <p:cNvSpPr txBox="1"/>
          <p:nvPr/>
        </p:nvSpPr>
        <p:spPr>
          <a:xfrm>
            <a:off x="176724" y="3671768"/>
            <a:ext cx="4538152" cy="900246"/>
          </a:xfrm>
          <a:prstGeom prst="rect">
            <a:avLst/>
          </a:prstGeom>
          <a:solidFill>
            <a:srgbClr val="CC9900">
              <a:alpha val="16000"/>
            </a:srgbClr>
          </a:soli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      第</a:t>
            </a:r>
            <a:r>
              <a:rPr lang="en-US" altLang="zh-CN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86</a:t>
            </a:r>
            <a:r>
              <a:rPr lang="zh-CN" altLang="en-US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条：</a:t>
            </a:r>
            <a:r>
              <a:rPr lang="zh-CN" altLang="en-US" smtClean="0">
                <a:latin typeface="华文中宋" panose="02010600040101010101" pitchFamily="2" charset="-122"/>
                <a:ea typeface="华文中宋" panose="02010600040101010101" pitchFamily="2" charset="-122"/>
                <a:sym typeface="微软雅黑" panose="020B0503020204020204" pitchFamily="34" charset="-122"/>
              </a:rPr>
              <a:t>教皇的财富今日远超过最富有者的财富。他为建筑一个圣彼得堂，为何不用自己的钱，而要用贫穷信徒的钱呢？</a:t>
            </a:r>
            <a:endParaRPr lang="zh-CN" altLang="en-US">
              <a:latin typeface="华文中宋" panose="02010600040101010101" pitchFamily="2" charset="-122"/>
              <a:ea typeface="华文中宋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23215" y="195580"/>
            <a:ext cx="2969895" cy="560070"/>
          </a:xfrm>
          <a:prstGeom prst="rect">
            <a:avLst/>
          </a:prstGeom>
        </p:spPr>
        <p:txBody>
          <a:bodyPr wrap="square" lIns="51837" tIns="25919" rIns="51837" bIns="25919">
            <a:noAutofit/>
          </a:bodyPr>
          <a:lstStyle/>
          <a:p>
            <a:r>
              <a:rPr lang="en-US" altLang="zh-CN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2.1  </a:t>
            </a:r>
            <a:r>
              <a:rPr lang="zh-CN" altLang="en-US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宗教改革的爆发</a:t>
            </a:r>
            <a:endParaRPr lang="zh-CN" altLang="en-US" sz="2400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/>
      <p:bldP spid="21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 rot="745063" flipH="1">
            <a:off x="5995959" y="536363"/>
            <a:ext cx="3707904" cy="4940782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214282" y="2588955"/>
            <a:ext cx="4288353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觉醒</a:t>
            </a:r>
            <a:endParaRPr lang="zh-CN" altLang="en-US" sz="1600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00034" y="2071684"/>
            <a:ext cx="6951716" cy="0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99"/>
          <p:cNvSpPr txBox="1"/>
          <p:nvPr/>
        </p:nvSpPr>
        <p:spPr>
          <a:xfrm>
            <a:off x="1188085" y="344170"/>
            <a:ext cx="7474585" cy="2018665"/>
          </a:xfrm>
          <a:prstGeom prst="rect">
            <a:avLst/>
          </a:prstGeom>
          <a:noFill/>
          <a:ln w="9525">
            <a:noFill/>
          </a:ln>
        </p:spPr>
        <p:txBody>
          <a:bodyPr wrap="square" lIns="71315" tIns="35657" rIns="71315" bIns="35657">
            <a:noAutofit/>
          </a:bodyPr>
          <a:lstStyle/>
          <a:p>
            <a:pPr algn="just"/>
            <a:r>
              <a:rPr lang="zh-CN" altLang="en-US" sz="2400" b="1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课程标准</a:t>
            </a:r>
            <a:endParaRPr lang="zh-CN" altLang="en-US" sz="2400" b="1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仿宋" panose="02010609060101010101" charset="-122"/>
            </a:endParaRPr>
          </a:p>
          <a:p>
            <a:pPr algn="just"/>
            <a:r>
              <a:rPr lang="zh-CN" altLang="en-US" sz="2400" b="1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知道文艺复兴、宗教改革、近代科学革命和启蒙运动，认识这些事件对世界历史的影响；</a:t>
            </a:r>
            <a:r>
              <a:rPr lang="zh-CN" altLang="en-US" sz="24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学会社会存在决定社会意识的唯物史观</a:t>
            </a:r>
            <a:endParaRPr lang="zh-CN" altLang="en-US" sz="2400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lvl="2" indent="356870"/>
            <a:endParaRPr lang="zh-CN" altLang="en-US" sz="2400" b="1">
              <a:solidFill>
                <a:prstClr val="black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lvl="2" indent="356870"/>
            <a:endParaRPr lang="zh-CN" altLang="en-US" sz="2400" b="1">
              <a:solidFill>
                <a:prstClr val="black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5" name="文本框 28"/>
          <p:cNvSpPr txBox="1"/>
          <p:nvPr/>
        </p:nvSpPr>
        <p:spPr>
          <a:xfrm>
            <a:off x="857243" y="2571757"/>
            <a:ext cx="805742" cy="980464"/>
          </a:xfrm>
          <a:prstGeom prst="rect">
            <a:avLst/>
          </a:prstGeom>
          <a:noFill/>
          <a:ln w="9525">
            <a:noFill/>
          </a:ln>
        </p:spPr>
        <p:txBody>
          <a:bodyPr vert="eaVert" wrap="none" lIns="71315" tIns="35657" rIns="71315" bIns="35657">
            <a:spAutoFit/>
          </a:bodyPr>
          <a:lstStyle/>
          <a:p>
            <a:pPr algn="ctr"/>
            <a:r>
              <a:rPr lang="zh-CN" altLang="en-US" sz="2500" b="1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目 录</a:t>
            </a:r>
            <a:endParaRPr lang="en-US" altLang="zh-CN" sz="2500" b="1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  <a:p>
            <a:pPr algn="ctr"/>
            <a:r>
              <a:rPr lang="en-US" altLang="zh-CN">
                <a:solidFill>
                  <a:prstClr val="black"/>
                </a:solidFill>
              </a:rPr>
              <a:t>CONTENT</a:t>
            </a:r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" name="文本框 11">
            <a:hlinkClick r:id="" action="ppaction://noaction"/>
          </p:cNvPr>
          <p:cNvSpPr txBox="1"/>
          <p:nvPr/>
        </p:nvSpPr>
        <p:spPr>
          <a:xfrm>
            <a:off x="2000232" y="2428874"/>
            <a:ext cx="5000660" cy="502898"/>
          </a:xfrm>
          <a:prstGeom prst="rect">
            <a:avLst/>
          </a:prstGeom>
          <a:noFill/>
          <a:ln w="9525">
            <a:noFill/>
          </a:ln>
        </p:spPr>
        <p:txBody>
          <a:bodyPr wrap="square" lIns="71315" tIns="35657" rIns="71315" bIns="35657">
            <a:spAutoFit/>
          </a:bodyPr>
          <a:lstStyle/>
          <a:p>
            <a:pPr algn="just"/>
            <a:r>
              <a:rPr lang="en-US" altLang="zh-CN" sz="2800" spc="78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  01 </a:t>
            </a:r>
            <a:r>
              <a:rPr lang="en-US" altLang="zh-CN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·</a:t>
            </a:r>
            <a:r>
              <a:rPr lang="zh-CN" altLang="en-US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欲望觉醒</a:t>
            </a:r>
            <a:r>
              <a:rPr lang="en-US" altLang="zh-CN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——</a:t>
            </a:r>
            <a:r>
              <a:rPr lang="zh-CN" altLang="en-US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文艺复兴</a:t>
            </a:r>
            <a:endParaRPr lang="zh-CN" altLang="en-US" sz="2800" spc="78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7" name="文本框 11">
            <a:hlinkClick r:id="" action="ppaction://noaction"/>
          </p:cNvPr>
          <p:cNvSpPr txBox="1"/>
          <p:nvPr/>
        </p:nvSpPr>
        <p:spPr>
          <a:xfrm>
            <a:off x="2000232" y="2997546"/>
            <a:ext cx="5000660" cy="502898"/>
          </a:xfrm>
          <a:prstGeom prst="rect">
            <a:avLst/>
          </a:prstGeom>
          <a:noFill/>
          <a:ln w="9525">
            <a:noFill/>
          </a:ln>
        </p:spPr>
        <p:txBody>
          <a:bodyPr wrap="square" lIns="71315" tIns="35657" rIns="71315" bIns="35657">
            <a:spAutoFit/>
          </a:bodyPr>
          <a:lstStyle/>
          <a:p>
            <a:pPr algn="just"/>
            <a:r>
              <a:rPr lang="en-US" altLang="zh-CN" sz="2800" spc="78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  </a:t>
            </a:r>
            <a:r>
              <a:rPr lang="en-US" altLang="zh-CN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02 ·</a:t>
            </a:r>
            <a:r>
              <a:rPr lang="zh-CN" altLang="en-US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信仰觉醒</a:t>
            </a:r>
            <a:r>
              <a:rPr lang="en-US" altLang="zh-CN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——</a:t>
            </a:r>
            <a:r>
              <a:rPr lang="zh-CN" altLang="en-US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宗教改革</a:t>
            </a:r>
            <a:endParaRPr lang="zh-CN" altLang="en-US" sz="2800" spc="78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8" name="文本框 11">
            <a:hlinkClick r:id="" action="ppaction://noaction"/>
          </p:cNvPr>
          <p:cNvSpPr txBox="1"/>
          <p:nvPr/>
        </p:nvSpPr>
        <p:spPr>
          <a:xfrm>
            <a:off x="2000232" y="3569050"/>
            <a:ext cx="5000660" cy="502898"/>
          </a:xfrm>
          <a:prstGeom prst="rect">
            <a:avLst/>
          </a:prstGeom>
          <a:noFill/>
          <a:ln w="9525">
            <a:noFill/>
          </a:ln>
        </p:spPr>
        <p:txBody>
          <a:bodyPr wrap="square" lIns="71315" tIns="35657" rIns="71315" bIns="35657">
            <a:spAutoFit/>
          </a:bodyPr>
          <a:lstStyle/>
          <a:p>
            <a:pPr algn="just"/>
            <a:r>
              <a:rPr lang="en-US" altLang="zh-CN" sz="2800" spc="78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  </a:t>
            </a:r>
            <a:r>
              <a:rPr lang="en-US" altLang="zh-CN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03 ·</a:t>
            </a:r>
            <a:r>
              <a:rPr lang="zh-CN" altLang="en-US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智慧觉醒</a:t>
            </a:r>
            <a:r>
              <a:rPr lang="en-US" altLang="zh-CN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——</a:t>
            </a:r>
            <a:r>
              <a:rPr lang="zh-CN" altLang="en-US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科学革命</a:t>
            </a:r>
            <a:endParaRPr lang="zh-CN" altLang="en-US" sz="2800" spc="78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9" name="文本框 11">
            <a:hlinkClick r:id="" action="ppaction://noaction"/>
          </p:cNvPr>
          <p:cNvSpPr txBox="1"/>
          <p:nvPr/>
        </p:nvSpPr>
        <p:spPr>
          <a:xfrm>
            <a:off x="2000232" y="4140554"/>
            <a:ext cx="5000660" cy="502898"/>
          </a:xfrm>
          <a:prstGeom prst="rect">
            <a:avLst/>
          </a:prstGeom>
          <a:noFill/>
          <a:ln w="9525">
            <a:noFill/>
          </a:ln>
        </p:spPr>
        <p:txBody>
          <a:bodyPr wrap="square" lIns="71315" tIns="35657" rIns="71315" bIns="35657">
            <a:spAutoFit/>
          </a:bodyPr>
          <a:lstStyle/>
          <a:p>
            <a:pPr algn="just"/>
            <a:r>
              <a:rPr lang="en-US" altLang="zh-CN" sz="2800" spc="78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  </a:t>
            </a:r>
            <a:r>
              <a:rPr lang="en-US" altLang="zh-CN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04 ·</a:t>
            </a:r>
            <a:r>
              <a:rPr lang="zh-CN" altLang="en-US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理性觉醒</a:t>
            </a:r>
            <a:r>
              <a:rPr lang="en-US" altLang="zh-CN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——</a:t>
            </a:r>
            <a:r>
              <a:rPr lang="zh-CN" altLang="en-US" sz="2800" spc="78" smtClean="0">
                <a:solidFill>
                  <a:prstClr val="black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启蒙运动</a:t>
            </a:r>
            <a:endParaRPr lang="zh-CN" altLang="en-US" sz="2800" spc="78">
              <a:solidFill>
                <a:prstClr val="black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80528" y="267494"/>
            <a:ext cx="1432119" cy="19082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9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/>
        </p:nvSpPr>
        <p:spPr>
          <a:xfrm>
            <a:off x="785786" y="785800"/>
            <a:ext cx="3775393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信仰</a:t>
            </a:r>
            <a:endParaRPr lang="zh-CN" altLang="en-US" sz="140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469085" y="434519"/>
            <a:ext cx="403187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0" b="1" smtClean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3000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35169" name="Picture 1"/>
          <p:cNvPicPr>
            <a:picLocks noChangeAspect="1" noChangeArrowheads="1"/>
          </p:cNvPicPr>
          <p:nvPr/>
        </p:nvPicPr>
        <p:blipFill>
          <a:blip r:embed="rId1">
            <a:alphaModFix amt="61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 contrast="-30000"/>
          </a:blip>
          <a:srcRect l="11719" r="8594" b="32408"/>
          <a:stretch>
            <a:fillRect/>
          </a:stretch>
        </p:blipFill>
        <p:spPr bwMode="auto">
          <a:xfrm>
            <a:off x="-1" y="857239"/>
            <a:ext cx="3792903" cy="4286262"/>
          </a:xfrm>
          <a:prstGeom prst="rect">
            <a:avLst/>
          </a:prstGeom>
          <a:noFill/>
        </p:spPr>
      </p:pic>
      <p:pic>
        <p:nvPicPr>
          <p:cNvPr id="38920" name="Picture 2"/>
          <p:cNvPicPr>
            <a:picLocks noChangeAspect="1" noChangeArrowheads="1"/>
          </p:cNvPicPr>
          <p:nvPr/>
        </p:nvPicPr>
        <p:blipFill>
          <a:blip r:embed="rId2">
            <a:alphaModFix amt="44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 contrast="-30000"/>
          </a:blip>
          <a:srcRect b="6058"/>
          <a:stretch>
            <a:fillRect/>
          </a:stretch>
        </p:blipFill>
        <p:spPr bwMode="auto">
          <a:xfrm>
            <a:off x="6051550" y="1786890"/>
            <a:ext cx="2869565" cy="336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00075" y="785800"/>
            <a:ext cx="35052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ln>
                  <a:solidFill>
                    <a:srgbClr val="FFC000"/>
                  </a:solidFill>
                </a:ln>
                <a:solidFill>
                  <a:schemeClr val="tx2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教会</a:t>
            </a:r>
            <a:endParaRPr lang="zh-CN" altLang="en-US" sz="2800" b="1">
              <a:ln>
                <a:solidFill>
                  <a:srgbClr val="FFC000"/>
                </a:solidFill>
              </a:ln>
              <a:solidFill>
                <a:schemeClr val="tx2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6238876" y="785800"/>
            <a:ext cx="160011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ln>
                  <a:solidFill>
                    <a:srgbClr val="FFC000"/>
                  </a:solidFill>
                </a:ln>
                <a:solidFill>
                  <a:schemeClr val="tx2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马丁</a:t>
            </a:r>
            <a:r>
              <a:rPr lang="en-US" altLang="zh-CN" sz="2800" b="1">
                <a:ln>
                  <a:solidFill>
                    <a:srgbClr val="FFC000"/>
                  </a:solidFill>
                </a:ln>
                <a:solidFill>
                  <a:schemeClr val="tx2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·</a:t>
            </a:r>
            <a:r>
              <a:rPr lang="zh-CN" altLang="en-US" sz="2800" b="1">
                <a:ln>
                  <a:solidFill>
                    <a:srgbClr val="FFC000"/>
                  </a:solidFill>
                </a:ln>
                <a:solidFill>
                  <a:schemeClr val="tx2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路德</a:t>
            </a:r>
            <a:endParaRPr lang="zh-CN" altLang="en-US" sz="2800" b="1">
              <a:ln>
                <a:solidFill>
                  <a:srgbClr val="FFC000"/>
                </a:solidFill>
              </a:ln>
              <a:solidFill>
                <a:schemeClr val="tx2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438275" y="1243608"/>
            <a:ext cx="18288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chemeClr val="tx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因行称义</a:t>
            </a:r>
            <a:endParaRPr lang="zh-CN" altLang="en-US" sz="2800" b="1">
              <a:solidFill>
                <a:schemeClr val="tx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415089" y="1243609"/>
            <a:ext cx="188118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因信称义</a:t>
            </a:r>
            <a:endParaRPr lang="zh-CN" altLang="en-US" sz="2800" b="1">
              <a:solidFill>
                <a:schemeClr val="tx2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95275" y="2010960"/>
            <a:ext cx="12954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ea typeface="华文新魏" panose="02010800040101010101" pitchFamily="2" charset="-122"/>
              </a:rPr>
              <a:t>教徒</a:t>
            </a:r>
            <a:endParaRPr lang="zh-CN" altLang="en-US" sz="2800" b="1">
              <a:solidFill>
                <a:schemeClr val="tx2"/>
              </a:solidFill>
              <a:ea typeface="华文新魏" panose="02010800040101010101" pitchFamily="2" charset="-122"/>
            </a:endParaRPr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1133475" y="2228844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498601" y="2000244"/>
            <a:ext cx="1768475" cy="5232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800" b="1">
                <a:solidFill>
                  <a:schemeClr val="tx2"/>
                </a:solidFill>
                <a:ea typeface="华文新魏" panose="02010800040101010101" pitchFamily="2" charset="-122"/>
              </a:rPr>
              <a:t>神职人员</a:t>
            </a:r>
            <a:endParaRPr lang="zh-CN" altLang="en-US" sz="2800" b="1">
              <a:solidFill>
                <a:schemeClr val="tx2"/>
              </a:solidFill>
              <a:ea typeface="华文新魏" panose="02010800040101010101" pitchFamily="2" charset="-122"/>
            </a:endParaRP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3343275" y="2228844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3556001" y="2010960"/>
            <a:ext cx="115887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ea typeface="华文新魏" panose="02010800040101010101" pitchFamily="2" charset="-122"/>
              </a:rPr>
              <a:t>上帝</a:t>
            </a:r>
            <a:endParaRPr lang="zh-CN" altLang="en-US" sz="2800" b="1">
              <a:solidFill>
                <a:schemeClr val="tx2"/>
              </a:solidFill>
              <a:ea typeface="华文新魏" panose="02010800040101010101" pitchFamily="2" charset="-122"/>
            </a:endParaRPr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>
            <a:off x="7686675" y="2228844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>
            <a:off x="8067675" y="2228844"/>
            <a:ext cx="304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8296276" y="2010960"/>
            <a:ext cx="115887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ea typeface="华文新魏" panose="02010800040101010101" pitchFamily="2" charset="-122"/>
              </a:rPr>
              <a:t>上帝</a:t>
            </a:r>
            <a:endParaRPr lang="zh-CN" altLang="en-US" sz="2800" b="1">
              <a:solidFill>
                <a:schemeClr val="tx2"/>
              </a:solidFill>
              <a:ea typeface="华文新魏" panose="02010800040101010101" pitchFamily="2" charset="-122"/>
            </a:endParaRPr>
          </a:p>
        </p:txBody>
      </p:sp>
      <p:sp>
        <p:nvSpPr>
          <p:cNvPr id="30" name="Line 18"/>
          <p:cNvSpPr>
            <a:spLocks noChangeShapeType="1"/>
          </p:cNvSpPr>
          <p:nvPr/>
        </p:nvSpPr>
        <p:spPr bwMode="auto">
          <a:xfrm>
            <a:off x="3190875" y="1437680"/>
            <a:ext cx="1143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31" name="Line 19"/>
          <p:cNvSpPr>
            <a:spLocks noChangeShapeType="1"/>
          </p:cNvSpPr>
          <p:nvPr/>
        </p:nvSpPr>
        <p:spPr bwMode="auto">
          <a:xfrm flipH="1">
            <a:off x="4486275" y="1437680"/>
            <a:ext cx="1066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32" name="Line 20"/>
          <p:cNvSpPr>
            <a:spLocks noChangeShapeType="1"/>
          </p:cNvSpPr>
          <p:nvPr/>
        </p:nvSpPr>
        <p:spPr bwMode="auto">
          <a:xfrm flipH="1">
            <a:off x="752475" y="2400294"/>
            <a:ext cx="0" cy="400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 flipH="1">
            <a:off x="4029075" y="2400294"/>
            <a:ext cx="0" cy="400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" name="Line 22"/>
          <p:cNvSpPr>
            <a:spLocks noChangeShapeType="1"/>
          </p:cNvSpPr>
          <p:nvPr/>
        </p:nvSpPr>
        <p:spPr bwMode="auto">
          <a:xfrm>
            <a:off x="752475" y="2800344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" name="Text Box 23"/>
          <p:cNvSpPr txBox="1">
            <a:spLocks noChangeArrowheads="1"/>
          </p:cNvSpPr>
          <p:nvPr/>
        </p:nvSpPr>
        <p:spPr bwMode="auto">
          <a:xfrm>
            <a:off x="1057276" y="2582460"/>
            <a:ext cx="275907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ea typeface="华文新魏" panose="02010800040101010101" pitchFamily="2" charset="-122"/>
              </a:rPr>
              <a:t>间接对话、得救</a:t>
            </a:r>
            <a:endParaRPr lang="zh-CN" altLang="en-US" sz="2800" b="1">
              <a:solidFill>
                <a:schemeClr val="tx2"/>
              </a:solidFill>
              <a:ea typeface="华文新魏" panose="02010800040101010101" pitchFamily="2" charset="-122"/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5095875" y="2000244"/>
            <a:ext cx="3200400" cy="533400"/>
            <a:chOff x="3072" y="2400"/>
            <a:chExt cx="2016" cy="448"/>
          </a:xfrm>
        </p:grpSpPr>
        <p:sp>
          <p:nvSpPr>
            <p:cNvPr id="38953" name="Text Box 25"/>
            <p:cNvSpPr txBox="1">
              <a:spLocks noChangeArrowheads="1"/>
            </p:cNvSpPr>
            <p:nvPr/>
          </p:nvSpPr>
          <p:spPr bwMode="auto">
            <a:xfrm>
              <a:off x="3072" y="2409"/>
              <a:ext cx="2016" cy="43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800" b="1">
                  <a:solidFill>
                    <a:schemeClr val="tx2"/>
                  </a:solidFill>
                  <a:ea typeface="华文新魏" panose="02010800040101010101" pitchFamily="2" charset="-122"/>
                </a:rPr>
                <a:t>教徒</a:t>
              </a:r>
              <a:endParaRPr lang="zh-CN" altLang="en-US" sz="2800" b="1">
                <a:solidFill>
                  <a:schemeClr val="tx2"/>
                </a:solidFill>
                <a:ea typeface="华文新魏" panose="02010800040101010101" pitchFamily="2" charset="-122"/>
              </a:endParaRPr>
            </a:p>
          </p:txBody>
        </p:sp>
        <p:sp>
          <p:nvSpPr>
            <p:cNvPr id="38954" name="Rectangle 26"/>
            <p:cNvSpPr>
              <a:spLocks noChangeArrowheads="1"/>
            </p:cNvSpPr>
            <p:nvPr/>
          </p:nvSpPr>
          <p:spPr bwMode="auto">
            <a:xfrm>
              <a:off x="3435" y="2400"/>
              <a:ext cx="1475" cy="43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>
                  <a:solidFill>
                    <a:schemeClr val="tx2"/>
                  </a:solidFill>
                  <a:ea typeface="楷体_GB2312" panose="02010609030101010101" pitchFamily="49" charset="-122"/>
                </a:rPr>
                <a:t>（</a:t>
              </a:r>
              <a:r>
                <a:rPr lang="zh-CN" altLang="en-US" sz="2800" b="1">
                  <a:solidFill>
                    <a:schemeClr val="tx2"/>
                  </a:solidFill>
                  <a:ea typeface="华文新魏" panose="02010800040101010101" pitchFamily="2" charset="-122"/>
                </a:rPr>
                <a:t>信仰上帝</a:t>
              </a:r>
              <a:r>
                <a:rPr lang="zh-CN" altLang="en-US" sz="2800" b="1">
                  <a:solidFill>
                    <a:schemeClr val="tx2"/>
                  </a:solidFill>
                  <a:ea typeface="楷体_GB2312" panose="02010609030101010101" pitchFamily="49" charset="-122"/>
                </a:rPr>
                <a:t>）</a:t>
              </a:r>
              <a:endParaRPr lang="zh-CN" altLang="en-US" sz="2800" b="1">
                <a:solidFill>
                  <a:schemeClr val="tx2"/>
                </a:solidFill>
                <a:ea typeface="楷体_GB2312" panose="02010609030101010101" pitchFamily="49" charset="-122"/>
              </a:endParaRPr>
            </a:p>
          </p:txBody>
        </p:sp>
      </p:grpSp>
      <p:sp>
        <p:nvSpPr>
          <p:cNvPr id="39" name="Line 27"/>
          <p:cNvSpPr>
            <a:spLocks noChangeShapeType="1"/>
          </p:cNvSpPr>
          <p:nvPr/>
        </p:nvSpPr>
        <p:spPr bwMode="auto">
          <a:xfrm flipH="1">
            <a:off x="5476875" y="2400294"/>
            <a:ext cx="0" cy="400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" name="Line 28"/>
          <p:cNvSpPr>
            <a:spLocks noChangeShapeType="1"/>
          </p:cNvSpPr>
          <p:nvPr/>
        </p:nvSpPr>
        <p:spPr bwMode="auto">
          <a:xfrm flipH="1">
            <a:off x="8753475" y="2400294"/>
            <a:ext cx="0" cy="400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" name="Text Box 29"/>
          <p:cNvSpPr txBox="1">
            <a:spLocks noChangeArrowheads="1"/>
          </p:cNvSpPr>
          <p:nvPr/>
        </p:nvSpPr>
        <p:spPr bwMode="auto">
          <a:xfrm>
            <a:off x="5781676" y="2582460"/>
            <a:ext cx="291147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ea typeface="华文新魏" panose="02010800040101010101" pitchFamily="2" charset="-122"/>
              </a:rPr>
              <a:t>直接对话、得救</a:t>
            </a:r>
            <a:endParaRPr lang="zh-CN" altLang="en-US" sz="2800" b="1">
              <a:solidFill>
                <a:schemeClr val="tx2"/>
              </a:solidFill>
              <a:ea typeface="华文新魏" panose="02010800040101010101" pitchFamily="2" charset="-122"/>
            </a:endParaRPr>
          </a:p>
        </p:txBody>
      </p:sp>
      <p:sp>
        <p:nvSpPr>
          <p:cNvPr id="42" name="AutoShape 30"/>
          <p:cNvSpPr/>
          <p:nvPr/>
        </p:nvSpPr>
        <p:spPr bwMode="auto">
          <a:xfrm rot="5400000">
            <a:off x="2276475" y="266694"/>
            <a:ext cx="228600" cy="3124200"/>
          </a:xfrm>
          <a:prstGeom prst="leftBrace">
            <a:avLst>
              <a:gd name="adj1" fmla="val 85417"/>
              <a:gd name="adj2" fmla="val 50000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rot="10800000" vert="eaVert" wrap="none" anchor="ctr"/>
          <a:lstStyle/>
          <a:p>
            <a:pPr algn="ctr"/>
            <a:endParaRPr lang="zh-CN" altLang="zh-CN" sz="2800">
              <a:solidFill>
                <a:schemeClr val="bg2"/>
              </a:solidFill>
              <a:ea typeface="楷体_GB2312" panose="02010609030101010101" pitchFamily="49" charset="-122"/>
            </a:endParaRPr>
          </a:p>
        </p:txBody>
      </p:sp>
      <p:sp>
        <p:nvSpPr>
          <p:cNvPr id="43" name="AutoShape 31"/>
          <p:cNvSpPr/>
          <p:nvPr/>
        </p:nvSpPr>
        <p:spPr bwMode="auto">
          <a:xfrm rot="5400000">
            <a:off x="7000875" y="266694"/>
            <a:ext cx="228600" cy="3124200"/>
          </a:xfrm>
          <a:prstGeom prst="leftBrace">
            <a:avLst>
              <a:gd name="adj1" fmla="val 85417"/>
              <a:gd name="adj2" fmla="val 50000"/>
            </a:avLst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4" name="Text Box 32"/>
          <p:cNvSpPr txBox="1">
            <a:spLocks noChangeArrowheads="1"/>
          </p:cNvSpPr>
          <p:nvPr/>
        </p:nvSpPr>
        <p:spPr bwMode="auto">
          <a:xfrm>
            <a:off x="4438651" y="1877610"/>
            <a:ext cx="5205413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中宋" panose="02010600040101010101" pitchFamily="2" charset="-122"/>
              </a:rPr>
              <a:t>使人获得精神自由</a:t>
            </a:r>
            <a:endParaRPr lang="zh-CN" alt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华文中宋" panose="02010600040101010101" pitchFamily="2" charset="-122"/>
            </a:endParaRPr>
          </a:p>
          <a:p>
            <a:pPr algn="ctr">
              <a:defRPr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中宋" panose="02010600040101010101" pitchFamily="2" charset="-122"/>
              </a:rPr>
              <a:t>和灵魂得救自主权</a:t>
            </a:r>
            <a:endParaRPr lang="zh-CN" alt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华文中宋" panose="02010600040101010101" pitchFamily="2" charset="-122"/>
            </a:endParaRPr>
          </a:p>
          <a:p>
            <a:pPr algn="ctr">
              <a:defRPr/>
            </a:pPr>
            <a:r>
              <a:rPr lang="en-US" altLang="zh-C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中宋" panose="02010600040101010101" pitchFamily="2" charset="-122"/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中宋" panose="02010600040101010101" pitchFamily="2" charset="-122"/>
              </a:rPr>
              <a:t>人文主义色彩</a:t>
            </a:r>
            <a:endParaRPr lang="zh-CN" alt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华文中宋" panose="02010600040101010101" pitchFamily="2" charset="-122"/>
            </a:endParaRPr>
          </a:p>
        </p:txBody>
      </p:sp>
      <p:sp>
        <p:nvSpPr>
          <p:cNvPr id="45" name="Line 33"/>
          <p:cNvSpPr>
            <a:spLocks noChangeShapeType="1"/>
          </p:cNvSpPr>
          <p:nvPr/>
        </p:nvSpPr>
        <p:spPr bwMode="auto">
          <a:xfrm flipH="1">
            <a:off x="3648075" y="2800344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" name="Line 34"/>
          <p:cNvSpPr>
            <a:spLocks noChangeShapeType="1"/>
          </p:cNvSpPr>
          <p:nvPr/>
        </p:nvSpPr>
        <p:spPr bwMode="auto">
          <a:xfrm>
            <a:off x="5476875" y="2800344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7" name="Line 35"/>
          <p:cNvSpPr>
            <a:spLocks noChangeShapeType="1"/>
          </p:cNvSpPr>
          <p:nvPr/>
        </p:nvSpPr>
        <p:spPr bwMode="auto">
          <a:xfrm flipH="1">
            <a:off x="8372475" y="2800344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" name="Text Box 32"/>
          <p:cNvSpPr txBox="1">
            <a:spLocks noChangeArrowheads="1"/>
          </p:cNvSpPr>
          <p:nvPr/>
        </p:nvSpPr>
        <p:spPr bwMode="auto">
          <a:xfrm>
            <a:off x="438151" y="1877610"/>
            <a:ext cx="4176713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中宋" panose="02010600040101010101" pitchFamily="2" charset="-122"/>
              </a:rPr>
              <a:t>本质是为加强罗马天主教会的绝对权威，是为封建宗教神学的精神垄断而服务的</a:t>
            </a:r>
            <a:endParaRPr lang="zh-CN" alt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华文中宋" panose="02010600040101010101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323215" y="195580"/>
            <a:ext cx="2771140" cy="419735"/>
          </a:xfrm>
          <a:prstGeom prst="rect">
            <a:avLst/>
          </a:prstGeom>
        </p:spPr>
        <p:txBody>
          <a:bodyPr wrap="square" lIns="51837" tIns="25919" rIns="51837" bIns="25919">
            <a:spAutoFit/>
          </a:bodyPr>
          <a:lstStyle/>
          <a:p>
            <a:r>
              <a:rPr lang="en-US" altLang="zh-CN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2.2  </a:t>
            </a:r>
            <a:r>
              <a:rPr lang="zh-CN" altLang="en-US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宗教改革的内涵</a:t>
            </a:r>
            <a:endParaRPr lang="zh-CN" altLang="en-US" sz="2400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571604" y="2643188"/>
            <a:ext cx="4544834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0" b="1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</a:t>
            </a:r>
            <a:endParaRPr lang="zh-CN" altLang="en-US" sz="17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38" grpId="0"/>
      <p:bldP spid="15" grpId="0"/>
      <p:bldP spid="16" grpId="0"/>
      <p:bldP spid="17" grpId="0"/>
      <p:bldP spid="18" grpId="0"/>
      <p:bldP spid="22" grpId="0"/>
      <p:bldP spid="22" grpId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/>
      <p:bldP spid="26" grpId="1"/>
      <p:bldP spid="27" grpId="0" animBg="1"/>
      <p:bldP spid="27" grpId="1" animBg="1"/>
      <p:bldP spid="28" grpId="0" animBg="1"/>
      <p:bldP spid="28" grpId="1" animBg="1"/>
      <p:bldP spid="29" grpId="0"/>
      <p:bldP spid="29" grpId="1"/>
      <p:bldP spid="30" grpId="0" animBg="1"/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/>
      <p:bldP spid="35" grpId="1"/>
      <p:bldP spid="39" grpId="0" animBg="1"/>
      <p:bldP spid="39" grpId="1" animBg="1"/>
      <p:bldP spid="40" grpId="0" animBg="1"/>
      <p:bldP spid="40" grpId="1" animBg="1"/>
      <p:bldP spid="41" grpId="0"/>
      <p:bldP spid="41" grpId="1"/>
      <p:bldP spid="42" grpId="0" animBg="1"/>
      <p:bldP spid="42" grpId="1" animBg="1"/>
      <p:bldP spid="43" grpId="0" animBg="1"/>
      <p:bldP spid="43" grpId="1" animBg="1"/>
      <p:bldP spid="44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85"/>
          <a:stretch>
            <a:fillRect/>
          </a:stretch>
        </p:blipFill>
        <p:spPr>
          <a:xfrm>
            <a:off x="3425744" y="816555"/>
            <a:ext cx="2222733" cy="2327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918" y="1664291"/>
            <a:ext cx="1462029" cy="15088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r="41395"/>
          <a:stretch>
            <a:fillRect/>
          </a:stretch>
        </p:blipFill>
        <p:spPr>
          <a:xfrm flipH="1">
            <a:off x="6570220" y="789552"/>
            <a:ext cx="2007398" cy="239074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b="16401"/>
          <a:stretch>
            <a:fillRect/>
          </a:stretch>
        </p:blipFill>
        <p:spPr>
          <a:xfrm flipH="1">
            <a:off x="7502857" y="1400523"/>
            <a:ext cx="1653659" cy="17432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863" y="1055052"/>
            <a:ext cx="1494873" cy="210781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123728" y="297835"/>
            <a:ext cx="4646743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4500"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   自我救赎之路</a:t>
            </a:r>
            <a:endParaRPr lang="zh-CN" altLang="en-US" sz="4500"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2770" y="1578522"/>
            <a:ext cx="1334305" cy="15741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033"/>
            <a:ext cx="1790227" cy="1547026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55930" y="2797531"/>
            <a:ext cx="97495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zh-CN" altLang="en-US" b="1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瓦勒度</a:t>
            </a:r>
            <a:endParaRPr lang="zh-CN" altLang="en-US" b="1">
              <a:solidFill>
                <a:srgbClr val="FFC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141111" y="2791386"/>
            <a:ext cx="97495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zh-CN" altLang="en-US" b="1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卫斯理</a:t>
            </a:r>
            <a:endParaRPr lang="zh-CN" altLang="en-US" b="1">
              <a:solidFill>
                <a:srgbClr val="FFC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501381" y="2773008"/>
            <a:ext cx="117500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zh-CN" altLang="en-US" b="1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威克里夫</a:t>
            </a:r>
            <a:endParaRPr lang="zh-CN" altLang="en-US" b="1">
              <a:solidFill>
                <a:srgbClr val="FFC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803151" y="2782136"/>
            <a:ext cx="97495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zh-CN" altLang="en-US" b="1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胡  斯</a:t>
            </a:r>
            <a:endParaRPr lang="zh-CN" altLang="en-US" b="1">
              <a:solidFill>
                <a:srgbClr val="FFC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930650" y="2726055"/>
            <a:ext cx="1386205" cy="3454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zh-CN" altLang="en-US" b="1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马丁</a:t>
            </a:r>
            <a:r>
              <a:rPr lang="en-US" altLang="zh-CN" b="1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‧</a:t>
            </a:r>
            <a:r>
              <a:rPr lang="zh-CN" altLang="en-US" b="1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路德</a:t>
            </a:r>
            <a:endParaRPr lang="zh-CN" altLang="en-US" b="1">
              <a:solidFill>
                <a:srgbClr val="FFC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697644" y="2797531"/>
            <a:ext cx="97495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zh-CN" altLang="en-US" b="1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慈运理</a:t>
            </a:r>
            <a:endParaRPr lang="zh-CN" altLang="en-US" b="1">
              <a:solidFill>
                <a:srgbClr val="FFC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918945" y="2791385"/>
            <a:ext cx="1109439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zh-CN" altLang="en-US" b="1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r>
              <a:rPr lang="zh-CN" altLang="en-US" sz="2100" b="1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加尔文</a:t>
            </a:r>
            <a:endParaRPr lang="zh-CN" altLang="en-US" sz="2100" b="1">
              <a:solidFill>
                <a:srgbClr val="FFC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-12515" y="3173105"/>
            <a:ext cx="9144000" cy="197300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zh-CN" altLang="en-US" sz="140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8546" y="3526263"/>
            <a:ext cx="8937993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zh-CN" altLang="en-US" sz="4500" b="1">
                <a:solidFill>
                  <a:srgbClr val="9672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马丁</a:t>
            </a:r>
            <a:r>
              <a:rPr lang="en-US" altLang="zh-CN" sz="4500" b="1">
                <a:solidFill>
                  <a:srgbClr val="9672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•</a:t>
            </a:r>
            <a:r>
              <a:rPr lang="zh-CN" altLang="en-US" sz="4500" b="1">
                <a:solidFill>
                  <a:srgbClr val="9672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路德不是第一个</a:t>
            </a:r>
            <a:r>
              <a:rPr lang="zh-CN" altLang="en-US" sz="4500" b="1" smtClean="0">
                <a:solidFill>
                  <a:srgbClr val="9672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，</a:t>
            </a:r>
            <a:endParaRPr lang="en-US" altLang="zh-CN" sz="4500" b="1" smtClean="0">
              <a:solidFill>
                <a:srgbClr val="967200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  <a:p>
            <a:pPr algn="ctr" defTabSz="685800">
              <a:defRPr/>
            </a:pPr>
            <a:r>
              <a:rPr lang="zh-CN" altLang="en-US" sz="4500" b="1" smtClean="0">
                <a:solidFill>
                  <a:srgbClr val="9672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亦</a:t>
            </a:r>
            <a:r>
              <a:rPr lang="zh-CN" altLang="en-US" sz="4500" b="1">
                <a:solidFill>
                  <a:srgbClr val="9672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不是最后一</a:t>
            </a:r>
            <a:r>
              <a:rPr lang="zh-CN" altLang="en-US" sz="4500" b="1" smtClean="0">
                <a:solidFill>
                  <a:srgbClr val="9672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个！</a:t>
            </a:r>
            <a:endParaRPr lang="zh-CN" altLang="en-US" sz="4500" b="1">
              <a:solidFill>
                <a:srgbClr val="967200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grpSp>
        <p:nvGrpSpPr>
          <p:cNvPr id="28" name="组合 23"/>
          <p:cNvGrpSpPr/>
          <p:nvPr/>
        </p:nvGrpSpPr>
        <p:grpSpPr>
          <a:xfrm>
            <a:off x="357158" y="3571882"/>
            <a:ext cx="3897221" cy="500048"/>
            <a:chOff x="1785918" y="2928940"/>
            <a:chExt cx="3897221" cy="500048"/>
          </a:xfrm>
        </p:grpSpPr>
        <p:sp>
          <p:nvSpPr>
            <p:cNvPr id="29" name="矩形 28"/>
            <p:cNvSpPr/>
            <p:nvPr/>
          </p:nvSpPr>
          <p:spPr>
            <a:xfrm>
              <a:off x="1785918" y="2928940"/>
              <a:ext cx="3714776" cy="50004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0" name="矩形 2"/>
            <p:cNvSpPr/>
            <p:nvPr/>
          </p:nvSpPr>
          <p:spPr>
            <a:xfrm>
              <a:off x="1785918" y="2928940"/>
              <a:ext cx="38972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smtClean="0">
                  <a:solidFill>
                    <a:srgbClr val="C00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①促进资本主义经济发展；</a:t>
              </a:r>
              <a:endParaRPr lang="zh-CN" altLang="en-US" sz="2400" b="1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31" name="组合 28"/>
          <p:cNvGrpSpPr/>
          <p:nvPr/>
        </p:nvGrpSpPr>
        <p:grpSpPr>
          <a:xfrm>
            <a:off x="1714480" y="4071948"/>
            <a:ext cx="4206601" cy="533103"/>
            <a:chOff x="1785918" y="2928940"/>
            <a:chExt cx="4206601" cy="533103"/>
          </a:xfrm>
        </p:grpSpPr>
        <p:sp>
          <p:nvSpPr>
            <p:cNvPr id="32" name="矩形 31"/>
            <p:cNvSpPr/>
            <p:nvPr/>
          </p:nvSpPr>
          <p:spPr>
            <a:xfrm>
              <a:off x="1785918" y="2928940"/>
              <a:ext cx="4071966" cy="500048"/>
            </a:xfrm>
            <a:prstGeom prst="rect">
              <a:avLst/>
            </a:prstGeom>
            <a:solidFill>
              <a:schemeClr val="bg2">
                <a:lumMod val="5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3" name="矩形 2"/>
            <p:cNvSpPr/>
            <p:nvPr/>
          </p:nvSpPr>
          <p:spPr>
            <a:xfrm>
              <a:off x="1785918" y="3000378"/>
              <a:ext cx="42066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smtClean="0">
                  <a:solidFill>
                    <a:srgbClr val="C00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②解放思想，传播人文主义；</a:t>
              </a:r>
              <a:endParaRPr lang="zh-CN" altLang="en-US" sz="2400" b="1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34" name="组合 31"/>
          <p:cNvGrpSpPr/>
          <p:nvPr/>
        </p:nvGrpSpPr>
        <p:grpSpPr>
          <a:xfrm>
            <a:off x="928662" y="4572032"/>
            <a:ext cx="7609776" cy="533085"/>
            <a:chOff x="1785918" y="2928940"/>
            <a:chExt cx="7609776" cy="533085"/>
          </a:xfrm>
        </p:grpSpPr>
        <p:sp>
          <p:nvSpPr>
            <p:cNvPr id="35" name="矩形 34"/>
            <p:cNvSpPr/>
            <p:nvPr/>
          </p:nvSpPr>
          <p:spPr>
            <a:xfrm>
              <a:off x="1785918" y="2928940"/>
              <a:ext cx="7429552" cy="50004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6" name="矩形 2"/>
            <p:cNvSpPr/>
            <p:nvPr/>
          </p:nvSpPr>
          <p:spPr>
            <a:xfrm>
              <a:off x="1785918" y="3000360"/>
              <a:ext cx="76097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smtClean="0">
                  <a:solidFill>
                    <a:srgbClr val="C00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③推进了欧洲民族国家的形成和文化教育事业的发展。</a:t>
              </a:r>
              <a:endParaRPr lang="zh-CN" altLang="en-US" sz="2400" b="1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180018" y="239301"/>
            <a:ext cx="2754630" cy="419735"/>
          </a:xfrm>
          <a:prstGeom prst="rect">
            <a:avLst/>
          </a:prstGeom>
        </p:spPr>
        <p:txBody>
          <a:bodyPr wrap="none" lIns="51837" tIns="25919" rIns="51837" bIns="25919">
            <a:spAutoFit/>
          </a:bodyPr>
          <a:lstStyle/>
          <a:p>
            <a:r>
              <a:rPr lang="en-US" altLang="zh-CN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2.3  </a:t>
            </a:r>
            <a:r>
              <a:rPr lang="zh-CN" altLang="en-US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宗教改革的影响</a:t>
            </a:r>
            <a:endParaRPr lang="zh-CN" altLang="en-US" sz="2400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0" y="0"/>
            <a:ext cx="9180512" cy="51435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339752" y="771550"/>
            <a:ext cx="274947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2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268141"/>
            <a:ext cx="9144000" cy="465534"/>
          </a:xfrm>
          <a:prstGeom prst="rect">
            <a:avLst/>
          </a:prstGeom>
          <a:solidFill>
            <a:schemeClr val="bg1">
              <a:lumMod val="6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noProof="1"/>
          </a:p>
        </p:txBody>
      </p:sp>
      <p:sp>
        <p:nvSpPr>
          <p:cNvPr id="4" name="TextBox 3"/>
          <p:cNvSpPr txBox="1"/>
          <p:nvPr/>
        </p:nvSpPr>
        <p:spPr>
          <a:xfrm>
            <a:off x="472628" y="-579770"/>
            <a:ext cx="3742182" cy="6247864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0000" b="1" noProof="1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40000" b="1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4" name="矩形 4"/>
          <p:cNvSpPr>
            <a:spLocks noChangeArrowheads="1"/>
          </p:cNvSpPr>
          <p:nvPr/>
        </p:nvSpPr>
        <p:spPr bwMode="auto">
          <a:xfrm>
            <a:off x="6143636" y="2208912"/>
            <a:ext cx="2928958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科学革命</a:t>
            </a:r>
            <a:endParaRPr lang="en-US" altLang="zh-CN" sz="32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3200" b="1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智慧觉醒    </a:t>
            </a:r>
            <a:endParaRPr lang="en-US" altLang="zh-CN" sz="3200" b="1" smtClean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3200" b="1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3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643758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觉醒</a:t>
            </a:r>
            <a:endParaRPr lang="zh-CN" altLang="en-US" sz="88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7315" y="195580"/>
            <a:ext cx="35509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3.1  </a:t>
            </a:r>
            <a:r>
              <a:rPr lang="zh-CN" altLang="en-US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科学革命的代表人物</a:t>
            </a:r>
            <a:endParaRPr lang="zh-CN" altLang="en-US" sz="2400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pic>
        <p:nvPicPr>
          <p:cNvPr id="6" name="图片 1" descr="e4033648ef7bb048eba8c65d3d567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360" y="1275715"/>
            <a:ext cx="8222615" cy="29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17000" contrast="28000"/>
          </a:blip>
          <a:srcRect t="29077" b="34868"/>
          <a:stretch>
            <a:fillRect/>
          </a:stretch>
        </p:blipFill>
        <p:spPr bwMode="auto">
          <a:xfrm>
            <a:off x="395536" y="1131590"/>
            <a:ext cx="8388145" cy="3024336"/>
          </a:xfrm>
          <a:prstGeom prst="rect">
            <a:avLst/>
          </a:prstGeom>
          <a:noFill/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605672" y="785799"/>
          <a:ext cx="8286808" cy="3143291"/>
        </p:xfrm>
        <a:graphic>
          <a:graphicData uri="http://schemas.openxmlformats.org/drawingml/2006/table">
            <a:tbl>
              <a:tblPr/>
              <a:tblGrid>
                <a:gridCol w="1928826"/>
                <a:gridCol w="2571768"/>
                <a:gridCol w="3786214"/>
              </a:tblGrid>
              <a:tr h="486241">
                <a:tc>
                  <a:txBody>
                    <a:bodyPr wrap="square"/>
                    <a:lstStyle/>
                    <a:p>
                      <a:pPr marL="0" marR="0" lvl="0" indent="127000" algn="ctr" defTabSz="91313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江西拙楷" panose="02010600040101010101" pitchFamily="2" charset="-122"/>
                          <a:ea typeface="江西拙楷" panose="02010600040101010101" pitchFamily="2" charset="-122"/>
                          <a:cs typeface="Times New Roman" panose="02020603050405020304" pitchFamily="18" charset="0"/>
                        </a:rPr>
                        <a:t>人物</a:t>
                      </a:r>
                      <a:endParaRPr kumimoji="0" 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江西拙楷" panose="02010600040101010101" pitchFamily="2" charset="-122"/>
                        <a:ea typeface="江西拙楷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127000" algn="ctr" defTabSz="91313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江西拙楷" panose="02010600040101010101" pitchFamily="2" charset="-122"/>
                          <a:ea typeface="江西拙楷" panose="02010600040101010101" pitchFamily="2" charset="-122"/>
                          <a:cs typeface="Times New Roman" panose="02020603050405020304" pitchFamily="18" charset="0"/>
                        </a:rPr>
                        <a:t>成就</a:t>
                      </a:r>
                      <a:endParaRPr kumimoji="0" 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江西拙楷" panose="02010600040101010101" pitchFamily="2" charset="-122"/>
                        <a:ea typeface="江西拙楷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127000" algn="ctr" defTabSz="91313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江西拙楷" panose="02010600040101010101" pitchFamily="2" charset="-122"/>
                          <a:ea typeface="江西拙楷" panose="02010600040101010101" pitchFamily="2" charset="-122"/>
                          <a:cs typeface="Times New Roman" panose="02020603050405020304" pitchFamily="18" charset="0"/>
                        </a:rPr>
                        <a:t>备注</a:t>
                      </a:r>
                      <a:endParaRPr kumimoji="0" 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江西拙楷" panose="02010600040101010101" pitchFamily="2" charset="-122"/>
                        <a:ea typeface="江西拙楷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77400">
                <a:tc>
                  <a:txBody>
                    <a:bodyPr wrap="square"/>
                    <a:lstStyle/>
                    <a:p>
                      <a:pPr marL="0" marR="0" lvl="0" indent="127000" algn="ctr" defTabSz="91313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哥白尼</a:t>
                      </a:r>
                      <a:r>
                        <a:rPr kumimoji="0" 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（波兰）</a:t>
                      </a:r>
                      <a:endParaRPr kumimoji="0" 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127000" algn="just" defTabSz="91313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800" b="1" smtClean="0"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提出“日心说”</a:t>
                      </a:r>
                      <a:endParaRPr kumimoji="0" lang="zh-CN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313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成就：</a:t>
                      </a:r>
                      <a:r>
                        <a:rPr lang="zh-CN" altLang="zh-CN" sz="1800" b="1" smtClean="0"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建立起一种新的宇宙观</a:t>
                      </a:r>
                      <a:endParaRPr kumimoji="0" 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303">
                <a:tc>
                  <a:txBody>
                    <a:bodyPr wrap="square"/>
                    <a:lstStyle/>
                    <a:p>
                      <a:pPr marL="0" marR="0" lvl="0" indent="127000" algn="ctr" defTabSz="91313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牛顿</a:t>
                      </a:r>
                      <a:r>
                        <a:rPr kumimoji="0" lang="zh-CN" sz="14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  <a:cs typeface="+mn-cs"/>
                        </a:rPr>
                        <a:t>（英国）</a:t>
                      </a:r>
                      <a:endParaRPr kumimoji="0" lang="zh-CN" sz="1400" b="1" i="0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  <a:cs typeface="+mn-cs"/>
                      </a:endParaRPr>
                    </a:p>
                  </a:txBody>
                  <a:tcPr marL="51435" marR="51435" marT="0" marB="0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127000" algn="just" defTabSz="91313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800" b="1" smtClean="0"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万有引力定律</a:t>
                      </a:r>
                      <a:endParaRPr lang="zh-CN" altLang="zh-CN" sz="1800" b="1" smtClean="0"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313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成就：</a:t>
                      </a:r>
                      <a:r>
                        <a:rPr lang="zh-CN" altLang="zh-CN" sz="1800" b="1" smtClean="0">
                          <a:solidFill>
                            <a:srgbClr val="C00000"/>
                          </a:solidFill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确立较为完整的力学体系，为近代物理学的发展奠定基础</a:t>
                      </a:r>
                      <a:r>
                        <a:rPr lang="zh-CN" altLang="en-US" sz="1800" b="1" smtClean="0"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。</a:t>
                      </a:r>
                      <a:endParaRPr kumimoji="0" 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947">
                <a:tc>
                  <a:txBody>
                    <a:bodyPr wrap="square"/>
                    <a:lstStyle/>
                    <a:p>
                      <a:pPr marL="0" marR="0" lvl="0" indent="127000" algn="ctr" defTabSz="91313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布鲁诺</a:t>
                      </a:r>
                      <a:r>
                        <a:rPr kumimoji="0" lang="zh-CN" sz="14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  <a:cs typeface="+mn-cs"/>
                        </a:rPr>
                        <a:t>（意大利）</a:t>
                      </a:r>
                      <a:endParaRPr kumimoji="0" lang="zh-CN" sz="1400" b="1" i="0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  <a:cs typeface="+mn-cs"/>
                      </a:endParaRPr>
                    </a:p>
                  </a:txBody>
                  <a:tcPr marL="51435" marR="51435" marT="0" marB="0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127000" algn="just" defTabSz="91313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坚定维护“日心说”</a:t>
                      </a:r>
                      <a:endParaRPr kumimoji="0" 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313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结果：</a:t>
                      </a:r>
                      <a:r>
                        <a:rPr kumimoji="0" 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被罗马教廷宣称为“异教徒”，</a:t>
                      </a:r>
                      <a:r>
                        <a:rPr kumimoji="0" 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烧死</a:t>
                      </a:r>
                      <a:r>
                        <a:rPr kumimoji="0" 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于罗马</a:t>
                      </a:r>
                      <a:endParaRPr kumimoji="0" 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400">
                <a:tc>
                  <a:txBody>
                    <a:bodyPr wrap="square"/>
                    <a:lstStyle/>
                    <a:p>
                      <a:pPr marL="0" marR="0" lvl="0" indent="127000" algn="ctr" defTabSz="91313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伽利略</a:t>
                      </a:r>
                      <a:r>
                        <a:rPr kumimoji="0" lang="zh-CN" sz="14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  <a:cs typeface="+mn-cs"/>
                        </a:rPr>
                        <a:t>（意大利）</a:t>
                      </a:r>
                      <a:endParaRPr kumimoji="0" lang="zh-CN" sz="1400" b="1" i="0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  <a:cs typeface="+mn-cs"/>
                      </a:endParaRPr>
                    </a:p>
                  </a:txBody>
                  <a:tcPr marL="51435" marR="51435" marT="0" marB="0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127000" algn="just" defTabSz="91313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观测证实“日心说”</a:t>
                      </a:r>
                      <a:endParaRPr kumimoji="0" 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313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结果：</a:t>
                      </a:r>
                      <a:r>
                        <a:rPr kumimoji="0" 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被教廷判处终生</a:t>
                      </a:r>
                      <a:r>
                        <a:rPr kumimoji="0" 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方正清刻本悦宋简体" panose="02000000000000000000" pitchFamily="2" charset="-122"/>
                          <a:ea typeface="方正清刻本悦宋简体" panose="02000000000000000000" pitchFamily="2" charset="-122"/>
                        </a:rPr>
                        <a:t>监禁</a:t>
                      </a:r>
                      <a:endParaRPr kumimoji="0" 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" name="组合 23"/>
          <p:cNvGrpSpPr/>
          <p:nvPr/>
        </p:nvGrpSpPr>
        <p:grpSpPr>
          <a:xfrm>
            <a:off x="642910" y="4071966"/>
            <a:ext cx="3349900" cy="500048"/>
            <a:chOff x="1722166" y="2928940"/>
            <a:chExt cx="3349900" cy="500048"/>
          </a:xfrm>
        </p:grpSpPr>
        <p:sp>
          <p:nvSpPr>
            <p:cNvPr id="8" name="矩形 7"/>
            <p:cNvSpPr/>
            <p:nvPr/>
          </p:nvSpPr>
          <p:spPr>
            <a:xfrm>
              <a:off x="1785918" y="2928940"/>
              <a:ext cx="3286148" cy="50004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" name="矩形 2"/>
            <p:cNvSpPr/>
            <p:nvPr/>
          </p:nvSpPr>
          <p:spPr>
            <a:xfrm>
              <a:off x="1722166" y="2928940"/>
              <a:ext cx="32784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smtClean="0">
                  <a:solidFill>
                    <a:srgbClr val="C00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思想解放推动科学进步</a:t>
              </a:r>
              <a:endParaRPr lang="zh-CN" altLang="en-US" sz="2400" b="1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10" name="组合 28"/>
          <p:cNvGrpSpPr/>
          <p:nvPr/>
        </p:nvGrpSpPr>
        <p:grpSpPr>
          <a:xfrm>
            <a:off x="4032920" y="4071966"/>
            <a:ext cx="4825360" cy="500048"/>
            <a:chOff x="1277611" y="2928940"/>
            <a:chExt cx="4825360" cy="500048"/>
          </a:xfrm>
        </p:grpSpPr>
        <p:sp>
          <p:nvSpPr>
            <p:cNvPr id="11" name="矩形 10"/>
            <p:cNvSpPr/>
            <p:nvPr/>
          </p:nvSpPr>
          <p:spPr>
            <a:xfrm>
              <a:off x="1349049" y="2928940"/>
              <a:ext cx="4714908" cy="500048"/>
            </a:xfrm>
            <a:prstGeom prst="rect">
              <a:avLst/>
            </a:prstGeom>
            <a:solidFill>
              <a:schemeClr val="bg2">
                <a:lumMod val="5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3" name="矩形 2"/>
            <p:cNvSpPr/>
            <p:nvPr/>
          </p:nvSpPr>
          <p:spPr>
            <a:xfrm>
              <a:off x="1277611" y="2928940"/>
              <a:ext cx="48253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smtClean="0">
                  <a:solidFill>
                    <a:srgbClr val="C00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科学进步再促进思想进一步的解放</a:t>
              </a:r>
              <a:endParaRPr lang="zh-CN" altLang="en-US" sz="2400" b="1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23528" y="195486"/>
            <a:ext cx="3336925" cy="419735"/>
          </a:xfrm>
          <a:prstGeom prst="rect">
            <a:avLst/>
          </a:prstGeom>
        </p:spPr>
        <p:txBody>
          <a:bodyPr wrap="none" lIns="51837" tIns="25919" rIns="51837" bIns="25919">
            <a:spAutoFit/>
          </a:bodyPr>
          <a:lstStyle/>
          <a:p>
            <a:r>
              <a:rPr lang="en-US" altLang="zh-CN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3.1  </a:t>
            </a:r>
            <a:r>
              <a:rPr lang="zh-CN" altLang="en-US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科学革命的代表人物</a:t>
            </a:r>
            <a:endParaRPr lang="zh-CN" altLang="en-US" sz="2400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563888" y="2896731"/>
            <a:ext cx="3775393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</a:t>
            </a:r>
            <a:endParaRPr lang="zh-CN" altLang="en-US" sz="140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57884" y="1428742"/>
            <a:ext cx="274947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真理</a:t>
            </a:r>
            <a:endParaRPr lang="zh-CN" altLang="en-US" sz="1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43108" y="357172"/>
            <a:ext cx="3775393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0" b="1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抗争</a:t>
            </a:r>
            <a:endParaRPr lang="zh-CN" altLang="en-US" sz="1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434519"/>
            <a:ext cx="403187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0" b="1" smtClean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3000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071934" y="2143122"/>
            <a:ext cx="6191250" cy="4257675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3636" y="1865756"/>
            <a:ext cx="2143140" cy="3277744"/>
          </a:xfrm>
          <a:prstGeom prst="rect">
            <a:avLst/>
          </a:prstGeom>
        </p:spPr>
      </p:pic>
      <p:grpSp>
        <p:nvGrpSpPr>
          <p:cNvPr id="26" name="组合 31"/>
          <p:cNvGrpSpPr/>
          <p:nvPr/>
        </p:nvGrpSpPr>
        <p:grpSpPr>
          <a:xfrm>
            <a:off x="0" y="2571750"/>
            <a:ext cx="9156674" cy="1000132"/>
            <a:chOff x="857256" y="285716"/>
            <a:chExt cx="9156674" cy="1142990"/>
          </a:xfrm>
        </p:grpSpPr>
        <p:sp>
          <p:nvSpPr>
            <p:cNvPr id="27" name="矩形 26"/>
            <p:cNvSpPr/>
            <p:nvPr/>
          </p:nvSpPr>
          <p:spPr>
            <a:xfrm>
              <a:off x="857256" y="285716"/>
              <a:ext cx="9144000" cy="1142990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8" name="矩形 2"/>
            <p:cNvSpPr/>
            <p:nvPr/>
          </p:nvSpPr>
          <p:spPr>
            <a:xfrm>
              <a:off x="857256" y="612285"/>
              <a:ext cx="91566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smtClean="0">
                  <a:solidFill>
                    <a:srgbClr val="C00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资产阶级通过近代科学的兴起彻底摧毁了教廷赖以生存的思想基础</a:t>
              </a:r>
              <a:endParaRPr lang="zh-CN" altLang="en-US" sz="2400" b="1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714348" y="648146"/>
            <a:ext cx="66030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 当人民被迫服从而服从时，他们做得对；但是，一旦人民可以打破自己身上的桎梏而打破它时，他们就做得更对。</a:t>
            </a:r>
            <a:endParaRPr lang="en-US" altLang="zh-CN" sz="2800" b="1" smtClean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28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——【</a:t>
            </a:r>
            <a:r>
              <a:rPr lang="zh-CN" altLang="en-US" sz="28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法</a:t>
            </a:r>
            <a:r>
              <a:rPr lang="en-US" altLang="zh-CN" sz="28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】</a:t>
            </a:r>
            <a:r>
              <a:rPr lang="zh-CN" altLang="en-US" sz="28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卢梭</a:t>
            </a:r>
            <a:r>
              <a:rPr lang="en-US" altLang="zh-CN" sz="28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sz="28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社会契约论</a:t>
            </a:r>
            <a:r>
              <a:rPr lang="en-US" altLang="zh-CN" sz="28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endParaRPr lang="zh-CN" altLang="en-US" sz="2800" b="1" smtClean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30" name="组合 31"/>
          <p:cNvGrpSpPr/>
          <p:nvPr/>
        </p:nvGrpSpPr>
        <p:grpSpPr>
          <a:xfrm>
            <a:off x="-12674" y="3571882"/>
            <a:ext cx="9144000" cy="1000132"/>
            <a:chOff x="857256" y="285716"/>
            <a:chExt cx="9144000" cy="1142990"/>
          </a:xfrm>
          <a:solidFill>
            <a:schemeClr val="bg2">
              <a:lumMod val="75000"/>
            </a:schemeClr>
          </a:solidFill>
        </p:grpSpPr>
        <p:sp>
          <p:nvSpPr>
            <p:cNvPr id="31" name="矩形 30"/>
            <p:cNvSpPr/>
            <p:nvPr/>
          </p:nvSpPr>
          <p:spPr>
            <a:xfrm>
              <a:off x="857256" y="285716"/>
              <a:ext cx="9144000" cy="1142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2" name="矩形 2"/>
            <p:cNvSpPr/>
            <p:nvPr/>
          </p:nvSpPr>
          <p:spPr>
            <a:xfrm>
              <a:off x="1207720" y="449000"/>
              <a:ext cx="8377614" cy="73865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en-US" sz="2800" b="1" smtClean="0">
                  <a:solidFill>
                    <a:srgbClr val="C00000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由对人个体</a:t>
              </a:r>
              <a:r>
                <a:rPr lang="zh-CN" altLang="en-US" sz="360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自由</a:t>
              </a:r>
              <a:r>
                <a:rPr lang="zh-CN" altLang="en-US" sz="2800" b="1" smtClean="0">
                  <a:solidFill>
                    <a:srgbClr val="C00000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的追求转向对人</a:t>
              </a:r>
              <a:r>
                <a:rPr lang="zh-CN" altLang="en-US" sz="360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社会权利</a:t>
              </a:r>
              <a:r>
                <a:rPr lang="zh-CN" altLang="en-US" sz="2800" b="1" smtClean="0">
                  <a:solidFill>
                    <a:srgbClr val="C00000"/>
                  </a:solidFill>
                  <a:latin typeface="江西拙楷" panose="02010600040101010101" pitchFamily="2" charset="-122"/>
                  <a:ea typeface="江西拙楷" panose="02010600040101010101" pitchFamily="2" charset="-122"/>
                </a:rPr>
                <a:t>的追求 </a:t>
              </a:r>
              <a:endParaRPr lang="zh-CN" altLang="en-US" sz="2800" b="1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714348" y="857238"/>
            <a:ext cx="72866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 牛顿可以通过观察、实验发现主宰世界的自然法则。</a:t>
            </a:r>
            <a:r>
              <a:rPr lang="zh-CN" altLang="en-US" sz="2800" b="1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启蒙思想家们</a:t>
            </a:r>
            <a:r>
              <a:rPr lang="zh-CN" altLang="en-US" sz="28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相信，他们也可以发现主宰人类社会的自然法则。                   </a:t>
            </a:r>
            <a:endParaRPr lang="en-US" altLang="zh-CN" sz="2800" b="1" smtClean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/>
            <a:r>
              <a:rPr lang="en-US" altLang="zh-CN" sz="28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——</a:t>
            </a:r>
            <a:r>
              <a:rPr lang="zh-CN" altLang="en-US" sz="28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摘编自杰克逊</a:t>
            </a:r>
            <a:r>
              <a:rPr lang="en-US" altLang="zh-CN" sz="28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《</a:t>
            </a:r>
            <a:r>
              <a:rPr lang="zh-CN" altLang="en-US" sz="28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世界历史</a:t>
            </a:r>
            <a:r>
              <a:rPr lang="en-US" altLang="zh-CN" sz="28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</a:t>
            </a:r>
            <a:endParaRPr lang="en-US" altLang="zh-CN" sz="2800" b="1" smtClean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06 -2.83951E-06 L 0.00226 -0.18117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9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3" grpId="0"/>
      <p:bldP spid="29" grpId="0"/>
      <p:bldP spid="29" grpId="1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1"/>
          <a:srcRect t="850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0" y="0"/>
            <a:ext cx="9180512" cy="51435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339752" y="771550"/>
            <a:ext cx="274947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2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268141"/>
            <a:ext cx="9144000" cy="465534"/>
          </a:xfrm>
          <a:prstGeom prst="rect">
            <a:avLst/>
          </a:prstGeom>
          <a:solidFill>
            <a:schemeClr val="bg1">
              <a:lumMod val="6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noProof="1"/>
          </a:p>
        </p:txBody>
      </p:sp>
      <p:sp>
        <p:nvSpPr>
          <p:cNvPr id="4" name="TextBox 3"/>
          <p:cNvSpPr txBox="1"/>
          <p:nvPr/>
        </p:nvSpPr>
        <p:spPr>
          <a:xfrm>
            <a:off x="472628" y="-579770"/>
            <a:ext cx="3742182" cy="6247864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0000" b="1" noProof="1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40000" b="1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4" name="矩形 4"/>
          <p:cNvSpPr>
            <a:spLocks noChangeArrowheads="1"/>
          </p:cNvSpPr>
          <p:nvPr/>
        </p:nvSpPr>
        <p:spPr bwMode="auto">
          <a:xfrm>
            <a:off x="6143636" y="2208912"/>
            <a:ext cx="2928958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理性觉醒    </a:t>
            </a:r>
            <a:endParaRPr lang="en-US" altLang="zh-CN" sz="32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3200" b="1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启蒙运动</a:t>
            </a:r>
            <a:endParaRPr lang="zh-CN" altLang="en-US" sz="3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643758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觉醒</a:t>
            </a:r>
            <a:endParaRPr lang="zh-CN" altLang="en-US" sz="8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文本框 13"/>
          <p:cNvSpPr txBox="1"/>
          <p:nvPr/>
        </p:nvSpPr>
        <p:spPr>
          <a:xfrm>
            <a:off x="2267372" y="3926884"/>
            <a:ext cx="7632848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10000"/>
              </a:lnSpc>
            </a:pPr>
            <a:r>
              <a:rPr lang="zh-CN" altLang="en-US" sz="20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Times New Roman" panose="02020603050405020304" pitchFamily="18" charset="0"/>
                <a:sym typeface="+mn-ea"/>
              </a:rPr>
              <a:t>欧洲资本主义经济进一步发展；</a:t>
            </a:r>
            <a:endParaRPr lang="zh-CN" altLang="en-US" sz="20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Times New Roman" panose="02020603050405020304" pitchFamily="18" charset="0"/>
              <a:sym typeface="+mn-ea"/>
            </a:endParaRPr>
          </a:p>
          <a:p>
            <a:pPr algn="l" fontAlgn="auto">
              <a:lnSpc>
                <a:spcPct val="110000"/>
              </a:lnSpc>
            </a:pPr>
            <a:r>
              <a:rPr lang="zh-CN" altLang="en-US" sz="20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Times New Roman" panose="02020603050405020304" pitchFamily="18" charset="0"/>
                <a:sym typeface="+mn-ea"/>
              </a:rPr>
              <a:t>文艺复兴、宗教改革和近代科学的发展，进一步解放思想；</a:t>
            </a:r>
            <a:endParaRPr lang="zh-CN" altLang="en-US" sz="20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Times New Roman" panose="02020603050405020304" pitchFamily="18" charset="0"/>
              <a:sym typeface="+mn-ea"/>
            </a:endParaRPr>
          </a:p>
          <a:p>
            <a:pPr algn="l" fontAlgn="auto">
              <a:lnSpc>
                <a:spcPct val="110000"/>
              </a:lnSpc>
            </a:pPr>
            <a:r>
              <a:rPr lang="zh-CN" altLang="en-US" sz="20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Times New Roman" panose="02020603050405020304" pitchFamily="18" charset="0"/>
                <a:sym typeface="+mn-ea"/>
              </a:rPr>
              <a:t>新兴资产阶级要求摆脱专制王权和教会的思想束缚。</a:t>
            </a:r>
            <a:endParaRPr lang="zh-CN" altLang="en-US" sz="20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71320" y="4011930"/>
            <a:ext cx="668655" cy="1021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经济：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思想：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阶级：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 descr="7b0a202020202274657874626f78223a2022220a7d0a"/>
          <p:cNvGrpSpPr/>
          <p:nvPr>
            <p:custDataLst>
              <p:tags r:id="rId1"/>
            </p:custDataLst>
          </p:nvPr>
        </p:nvGrpSpPr>
        <p:grpSpPr>
          <a:xfrm>
            <a:off x="1174750" y="2084705"/>
            <a:ext cx="5280660" cy="1243965"/>
            <a:chOff x="5370" y="3510"/>
            <a:chExt cx="8461" cy="3780"/>
          </a:xfrm>
        </p:grpSpPr>
        <p:grpSp>
          <p:nvGrpSpPr>
            <p:cNvPr id="15" name="组合 14"/>
            <p:cNvGrpSpPr/>
            <p:nvPr/>
          </p:nvGrpSpPr>
          <p:grpSpPr>
            <a:xfrm>
              <a:off x="5370" y="3510"/>
              <a:ext cx="8461" cy="3780"/>
              <a:chOff x="3409633" y="2228850"/>
              <a:chExt cx="5372731" cy="2400300"/>
            </a:xfrm>
          </p:grpSpPr>
          <p:sp>
            <p:nvSpPr>
              <p:cNvPr id="16" name="任意多边形: 形状 15"/>
              <p:cNvSpPr/>
              <p:nvPr>
                <p:custDataLst>
                  <p:tags r:id="rId2"/>
                </p:custDataLst>
              </p:nvPr>
            </p:nvSpPr>
            <p:spPr>
              <a:xfrm rot="10800000">
                <a:off x="4056844" y="2228851"/>
                <a:ext cx="4725520" cy="1845944"/>
              </a:xfrm>
              <a:custGeom>
                <a:avLst/>
                <a:gdLst>
                  <a:gd name="connsiteX0" fmla="*/ 0 w 5040351"/>
                  <a:gd name="connsiteY0" fmla="*/ 0 h 2174488"/>
                  <a:gd name="connsiteX1" fmla="*/ 0 w 5040351"/>
                  <a:gd name="connsiteY1" fmla="*/ 2174488 h 2174488"/>
                  <a:gd name="connsiteX2" fmla="*/ 5040351 w 5040351"/>
                  <a:gd name="connsiteY2" fmla="*/ 2174488 h 2174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0351" h="2174488">
                    <a:moveTo>
                      <a:pt x="0" y="0"/>
                    </a:moveTo>
                    <a:lnTo>
                      <a:pt x="0" y="2174488"/>
                    </a:lnTo>
                    <a:lnTo>
                      <a:pt x="5040351" y="2174488"/>
                    </a:lnTo>
                  </a:path>
                </a:pathLst>
              </a:custGeom>
              <a:noFill/>
              <a:ln w="25400">
                <a:solidFill>
                  <a:srgbClr val="4060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>
                <p:custDataLst>
                  <p:tags r:id="rId3"/>
                </p:custDataLst>
              </p:nvPr>
            </p:nvSpPr>
            <p:spPr>
              <a:xfrm>
                <a:off x="3409634" y="2790661"/>
                <a:ext cx="4725520" cy="1838489"/>
              </a:xfrm>
              <a:custGeom>
                <a:avLst/>
                <a:gdLst>
                  <a:gd name="connsiteX0" fmla="*/ 0 w 5040351"/>
                  <a:gd name="connsiteY0" fmla="*/ 0 h 2174488"/>
                  <a:gd name="connsiteX1" fmla="*/ 0 w 5040351"/>
                  <a:gd name="connsiteY1" fmla="*/ 2174488 h 2174488"/>
                  <a:gd name="connsiteX2" fmla="*/ 5040351 w 5040351"/>
                  <a:gd name="connsiteY2" fmla="*/ 2174488 h 2174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0351" h="2174488">
                    <a:moveTo>
                      <a:pt x="0" y="0"/>
                    </a:moveTo>
                    <a:lnTo>
                      <a:pt x="0" y="2174488"/>
                    </a:lnTo>
                    <a:lnTo>
                      <a:pt x="5040351" y="2174488"/>
                    </a:lnTo>
                  </a:path>
                </a:pathLst>
              </a:custGeom>
              <a:noFill/>
              <a:ln w="25400">
                <a:solidFill>
                  <a:srgbClr val="4060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>
                <p:custDataLst>
                  <p:tags r:id="rId4"/>
                </p:custDataLst>
              </p:nvPr>
            </p:nvSpPr>
            <p:spPr>
              <a:xfrm>
                <a:off x="3491141" y="2790661"/>
                <a:ext cx="4644013" cy="1760936"/>
              </a:xfrm>
              <a:custGeom>
                <a:avLst/>
                <a:gdLst>
                  <a:gd name="connsiteX0" fmla="*/ 0 w 5040351"/>
                  <a:gd name="connsiteY0" fmla="*/ 0 h 2174488"/>
                  <a:gd name="connsiteX1" fmla="*/ 0 w 5040351"/>
                  <a:gd name="connsiteY1" fmla="*/ 2174488 h 2174488"/>
                  <a:gd name="connsiteX2" fmla="*/ 5040351 w 5040351"/>
                  <a:gd name="connsiteY2" fmla="*/ 2174488 h 2174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0351" h="2174488">
                    <a:moveTo>
                      <a:pt x="0" y="0"/>
                    </a:moveTo>
                    <a:lnTo>
                      <a:pt x="0" y="2174488"/>
                    </a:lnTo>
                    <a:lnTo>
                      <a:pt x="5040351" y="2174488"/>
                    </a:lnTo>
                  </a:path>
                </a:pathLst>
              </a:custGeom>
              <a:noFill/>
              <a:ln w="12700">
                <a:solidFill>
                  <a:srgbClr val="4060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1" name="PA-3ee89bbeadfa4af0abb1890bbf32adbd-0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409633" y="2228850"/>
                <a:ext cx="483417" cy="369835"/>
              </a:xfrm>
              <a:custGeom>
                <a:avLst/>
                <a:gdLst/>
                <a:ahLst/>
                <a:cxnLst/>
                <a:rect l="l" t="t" r="r" b="b"/>
                <a:pathLst>
                  <a:path w="1532788" h="1172509">
                    <a:moveTo>
                      <a:pt x="1532788" y="0"/>
                    </a:moveTo>
                    <a:lnTo>
                      <a:pt x="1532788" y="253916"/>
                    </a:lnTo>
                    <a:cubicBezTo>
                      <a:pt x="1438654" y="289620"/>
                      <a:pt x="1366835" y="338737"/>
                      <a:pt x="1317331" y="401265"/>
                    </a:cubicBezTo>
                    <a:cubicBezTo>
                      <a:pt x="1272245" y="458875"/>
                      <a:pt x="1249702" y="510997"/>
                      <a:pt x="1249702" y="557631"/>
                    </a:cubicBezTo>
                    <a:lnTo>
                      <a:pt x="1524181" y="557631"/>
                    </a:lnTo>
                    <a:lnTo>
                      <a:pt x="1524181" y="1172509"/>
                    </a:lnTo>
                    <a:lnTo>
                      <a:pt x="904931" y="1172509"/>
                    </a:lnTo>
                    <a:lnTo>
                      <a:pt x="904931" y="614125"/>
                    </a:lnTo>
                    <a:cubicBezTo>
                      <a:pt x="907982" y="463793"/>
                      <a:pt x="973471" y="329127"/>
                      <a:pt x="1101397" y="210128"/>
                    </a:cubicBezTo>
                    <a:cubicBezTo>
                      <a:pt x="1198127" y="113125"/>
                      <a:pt x="1341924" y="43082"/>
                      <a:pt x="1532788" y="0"/>
                    </a:cubicBezTo>
                    <a:close/>
                    <a:moveTo>
                      <a:pt x="623554" y="0"/>
                    </a:moveTo>
                    <a:lnTo>
                      <a:pt x="623554" y="253916"/>
                    </a:lnTo>
                    <a:cubicBezTo>
                      <a:pt x="529966" y="289392"/>
                      <a:pt x="460857" y="336869"/>
                      <a:pt x="416226" y="396347"/>
                    </a:cubicBezTo>
                    <a:cubicBezTo>
                      <a:pt x="368590" y="457235"/>
                      <a:pt x="344772" y="510997"/>
                      <a:pt x="344772" y="557631"/>
                    </a:cubicBezTo>
                    <a:lnTo>
                      <a:pt x="614946" y="557631"/>
                    </a:lnTo>
                    <a:lnTo>
                      <a:pt x="614946" y="1172509"/>
                    </a:lnTo>
                    <a:lnTo>
                      <a:pt x="0" y="1172509"/>
                    </a:lnTo>
                    <a:lnTo>
                      <a:pt x="0" y="614125"/>
                    </a:lnTo>
                    <a:cubicBezTo>
                      <a:pt x="3052" y="463793"/>
                      <a:pt x="60275" y="334478"/>
                      <a:pt x="171669" y="226181"/>
                    </a:cubicBezTo>
                    <a:cubicBezTo>
                      <a:pt x="282471" y="118385"/>
                      <a:pt x="433099" y="42991"/>
                      <a:pt x="623554" y="0"/>
                    </a:cubicBezTo>
                    <a:close/>
                  </a:path>
                </a:pathLst>
              </a:custGeom>
              <a:solidFill>
                <a:srgbClr val="406090"/>
              </a:solidFill>
              <a:ln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4400" b="1" dirty="0">
                  <a:solidFill>
                    <a:srgbClr val="FF5A33"/>
                  </a:solidFill>
                  <a:latin typeface="汉仪旗黑Y2-35简" panose="00020600040101010101" charset="-122"/>
                  <a:ea typeface="汉仪旗黑Y2-35简" panose="00020600040101010101" charset="-122"/>
                </a:endParaRPr>
              </a:p>
            </p:txBody>
          </p:sp>
          <p:sp>
            <p:nvSpPr>
              <p:cNvPr id="22" name="PA-3ee89bbeadfa4af0abb1890bbf32adbd-0"/>
              <p:cNvSpPr txBox="1"/>
              <p:nvPr>
                <p:custDataLst>
                  <p:tags r:id="rId6"/>
                </p:custDataLst>
              </p:nvPr>
            </p:nvSpPr>
            <p:spPr>
              <a:xfrm rot="10800000">
                <a:off x="8298947" y="4259314"/>
                <a:ext cx="483417" cy="369835"/>
              </a:xfrm>
              <a:custGeom>
                <a:avLst/>
                <a:gdLst/>
                <a:ahLst/>
                <a:cxnLst/>
                <a:rect l="l" t="t" r="r" b="b"/>
                <a:pathLst>
                  <a:path w="1532788" h="1172509">
                    <a:moveTo>
                      <a:pt x="1532788" y="0"/>
                    </a:moveTo>
                    <a:lnTo>
                      <a:pt x="1532788" y="253916"/>
                    </a:lnTo>
                    <a:cubicBezTo>
                      <a:pt x="1438654" y="289620"/>
                      <a:pt x="1366835" y="338737"/>
                      <a:pt x="1317331" y="401265"/>
                    </a:cubicBezTo>
                    <a:cubicBezTo>
                      <a:pt x="1272245" y="458875"/>
                      <a:pt x="1249702" y="510997"/>
                      <a:pt x="1249702" y="557631"/>
                    </a:cubicBezTo>
                    <a:lnTo>
                      <a:pt x="1524181" y="557631"/>
                    </a:lnTo>
                    <a:lnTo>
                      <a:pt x="1524181" y="1172509"/>
                    </a:lnTo>
                    <a:lnTo>
                      <a:pt x="904931" y="1172509"/>
                    </a:lnTo>
                    <a:lnTo>
                      <a:pt x="904931" y="614125"/>
                    </a:lnTo>
                    <a:cubicBezTo>
                      <a:pt x="907982" y="463793"/>
                      <a:pt x="973471" y="329127"/>
                      <a:pt x="1101397" y="210128"/>
                    </a:cubicBezTo>
                    <a:cubicBezTo>
                      <a:pt x="1198127" y="113125"/>
                      <a:pt x="1341924" y="43082"/>
                      <a:pt x="1532788" y="0"/>
                    </a:cubicBezTo>
                    <a:close/>
                    <a:moveTo>
                      <a:pt x="623554" y="0"/>
                    </a:moveTo>
                    <a:lnTo>
                      <a:pt x="623554" y="253916"/>
                    </a:lnTo>
                    <a:cubicBezTo>
                      <a:pt x="529966" y="289392"/>
                      <a:pt x="460857" y="336869"/>
                      <a:pt x="416226" y="396347"/>
                    </a:cubicBezTo>
                    <a:cubicBezTo>
                      <a:pt x="368590" y="457235"/>
                      <a:pt x="344772" y="510997"/>
                      <a:pt x="344772" y="557631"/>
                    </a:cubicBezTo>
                    <a:lnTo>
                      <a:pt x="614946" y="557631"/>
                    </a:lnTo>
                    <a:lnTo>
                      <a:pt x="614946" y="1172509"/>
                    </a:lnTo>
                    <a:lnTo>
                      <a:pt x="0" y="1172509"/>
                    </a:lnTo>
                    <a:lnTo>
                      <a:pt x="0" y="614125"/>
                    </a:lnTo>
                    <a:cubicBezTo>
                      <a:pt x="3052" y="463793"/>
                      <a:pt x="60275" y="334478"/>
                      <a:pt x="171669" y="226181"/>
                    </a:cubicBezTo>
                    <a:cubicBezTo>
                      <a:pt x="282471" y="118385"/>
                      <a:pt x="433099" y="42991"/>
                      <a:pt x="623554" y="0"/>
                    </a:cubicBezTo>
                    <a:close/>
                  </a:path>
                </a:pathLst>
              </a:custGeom>
              <a:solidFill>
                <a:srgbClr val="406090"/>
              </a:solidFill>
              <a:ln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4400" b="1" dirty="0">
                  <a:solidFill>
                    <a:srgbClr val="FF5A33"/>
                  </a:solidFill>
                  <a:latin typeface="汉仪旗黑Y2-35简" panose="00020600040101010101" charset="-122"/>
                  <a:ea typeface="汉仪旗黑Y2-35简" panose="00020600040101010101" charset="-122"/>
                </a:endParaRPr>
              </a:p>
            </p:txBody>
          </p:sp>
        </p:grpSp>
        <p:sp>
          <p:nvSpPr>
            <p:cNvPr id="23" name="文本框 22"/>
            <p:cNvSpPr txBox="1"/>
            <p:nvPr>
              <p:custDataLst>
                <p:tags r:id="rId7"/>
              </p:custDataLst>
            </p:nvPr>
          </p:nvSpPr>
          <p:spPr>
            <a:xfrm>
              <a:off x="6238" y="3789"/>
              <a:ext cx="6723" cy="32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457200" fontAlgn="auto"/>
              <a:r>
                <a:rPr lang="en-US" altLang="zh-CN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 </a:t>
              </a:r>
              <a:r>
                <a:rPr lang="zh-CN" altLang="en-US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我不能同意你说的每一个字，但是我誓死捍卫你说话的权利。人类最宝贵的财富</a:t>
              </a:r>
              <a:r>
                <a:rPr lang="en-US" altLang="zh-CN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——</a:t>
              </a:r>
              <a:r>
                <a:rPr lang="zh-CN" altLang="en-US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自由一切享有各种天然能力的人</a:t>
              </a:r>
              <a:r>
                <a:rPr lang="en-US" altLang="zh-CN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,</a:t>
              </a:r>
              <a:r>
                <a:rPr lang="zh-CN" altLang="en-US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显然是平等的。</a:t>
              </a:r>
              <a:endParaRPr lang="zh-CN" altLang="en-US" sz="1600" dirty="0"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  <a:sym typeface="+mn-ea"/>
              </a:endParaRPr>
            </a:p>
            <a:p>
              <a:pPr algn="r"/>
              <a:r>
                <a:rPr lang="en-US" altLang="zh-CN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——</a:t>
              </a:r>
              <a:r>
                <a:rPr lang="zh-CN" altLang="en-US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伏尔泰</a:t>
              </a:r>
              <a:endParaRPr lang="zh-CN" altLang="en-US" sz="1600" dirty="0"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  <a:sym typeface="+mn-ea"/>
              </a:endParaRPr>
            </a:p>
          </p:txBody>
        </p:sp>
      </p:grpSp>
      <p:grpSp>
        <p:nvGrpSpPr>
          <p:cNvPr id="24" name="组合 23" descr="7b0a202020202274657874626f78223a2022220a7d0a"/>
          <p:cNvGrpSpPr/>
          <p:nvPr>
            <p:custDataLst>
              <p:tags r:id="rId8"/>
            </p:custDataLst>
          </p:nvPr>
        </p:nvGrpSpPr>
        <p:grpSpPr>
          <a:xfrm>
            <a:off x="1284605" y="394335"/>
            <a:ext cx="5762625" cy="1358900"/>
            <a:chOff x="5370" y="3510"/>
            <a:chExt cx="8461" cy="3780"/>
          </a:xfrm>
        </p:grpSpPr>
        <p:grpSp>
          <p:nvGrpSpPr>
            <p:cNvPr id="25" name="组合 24"/>
            <p:cNvGrpSpPr/>
            <p:nvPr/>
          </p:nvGrpSpPr>
          <p:grpSpPr>
            <a:xfrm>
              <a:off x="5370" y="3510"/>
              <a:ext cx="8461" cy="3780"/>
              <a:chOff x="3409633" y="2228850"/>
              <a:chExt cx="5372731" cy="2400300"/>
            </a:xfrm>
          </p:grpSpPr>
          <p:sp>
            <p:nvSpPr>
              <p:cNvPr id="26" name="任意多边形: 形状 15"/>
              <p:cNvSpPr/>
              <p:nvPr>
                <p:custDataLst>
                  <p:tags r:id="rId9"/>
                </p:custDataLst>
              </p:nvPr>
            </p:nvSpPr>
            <p:spPr>
              <a:xfrm rot="10800000">
                <a:off x="4056844" y="2228851"/>
                <a:ext cx="4725520" cy="1845944"/>
              </a:xfrm>
              <a:custGeom>
                <a:avLst/>
                <a:gdLst>
                  <a:gd name="connsiteX0" fmla="*/ 0 w 5040351"/>
                  <a:gd name="connsiteY0" fmla="*/ 0 h 2174488"/>
                  <a:gd name="connsiteX1" fmla="*/ 0 w 5040351"/>
                  <a:gd name="connsiteY1" fmla="*/ 2174488 h 2174488"/>
                  <a:gd name="connsiteX2" fmla="*/ 5040351 w 5040351"/>
                  <a:gd name="connsiteY2" fmla="*/ 2174488 h 2174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0351" h="2174488">
                    <a:moveTo>
                      <a:pt x="0" y="0"/>
                    </a:moveTo>
                    <a:lnTo>
                      <a:pt x="0" y="2174488"/>
                    </a:lnTo>
                    <a:lnTo>
                      <a:pt x="5040351" y="2174488"/>
                    </a:lnTo>
                  </a:path>
                </a:pathLst>
              </a:custGeom>
              <a:noFill/>
              <a:ln w="25400">
                <a:solidFill>
                  <a:srgbClr val="4060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7" name="任意多边形: 形状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3409634" y="2790661"/>
                <a:ext cx="4725520" cy="1838489"/>
              </a:xfrm>
              <a:custGeom>
                <a:avLst/>
                <a:gdLst>
                  <a:gd name="connsiteX0" fmla="*/ 0 w 5040351"/>
                  <a:gd name="connsiteY0" fmla="*/ 0 h 2174488"/>
                  <a:gd name="connsiteX1" fmla="*/ 0 w 5040351"/>
                  <a:gd name="connsiteY1" fmla="*/ 2174488 h 2174488"/>
                  <a:gd name="connsiteX2" fmla="*/ 5040351 w 5040351"/>
                  <a:gd name="connsiteY2" fmla="*/ 2174488 h 2174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0351" h="2174488">
                    <a:moveTo>
                      <a:pt x="0" y="0"/>
                    </a:moveTo>
                    <a:lnTo>
                      <a:pt x="0" y="2174488"/>
                    </a:lnTo>
                    <a:lnTo>
                      <a:pt x="5040351" y="2174488"/>
                    </a:lnTo>
                  </a:path>
                </a:pathLst>
              </a:custGeom>
              <a:noFill/>
              <a:ln w="25400">
                <a:solidFill>
                  <a:srgbClr val="4060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8" name="任意多边形: 形状 19"/>
              <p:cNvSpPr/>
              <p:nvPr>
                <p:custDataLst>
                  <p:tags r:id="rId11"/>
                </p:custDataLst>
              </p:nvPr>
            </p:nvSpPr>
            <p:spPr>
              <a:xfrm>
                <a:off x="3491141" y="2790661"/>
                <a:ext cx="4644013" cy="1760936"/>
              </a:xfrm>
              <a:custGeom>
                <a:avLst/>
                <a:gdLst>
                  <a:gd name="connsiteX0" fmla="*/ 0 w 5040351"/>
                  <a:gd name="connsiteY0" fmla="*/ 0 h 2174488"/>
                  <a:gd name="connsiteX1" fmla="*/ 0 w 5040351"/>
                  <a:gd name="connsiteY1" fmla="*/ 2174488 h 2174488"/>
                  <a:gd name="connsiteX2" fmla="*/ 5040351 w 5040351"/>
                  <a:gd name="connsiteY2" fmla="*/ 2174488 h 2174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0351" h="2174488">
                    <a:moveTo>
                      <a:pt x="0" y="0"/>
                    </a:moveTo>
                    <a:lnTo>
                      <a:pt x="0" y="2174488"/>
                    </a:lnTo>
                    <a:lnTo>
                      <a:pt x="5040351" y="2174488"/>
                    </a:lnTo>
                  </a:path>
                </a:pathLst>
              </a:custGeom>
              <a:noFill/>
              <a:ln w="12700">
                <a:solidFill>
                  <a:srgbClr val="4060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9" name="PA-3ee89bbeadfa4af0abb1890bbf32adbd-0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3409633" y="2228850"/>
                <a:ext cx="483417" cy="369835"/>
              </a:xfrm>
              <a:custGeom>
                <a:avLst/>
                <a:gdLst/>
                <a:ahLst/>
                <a:cxnLst/>
                <a:rect l="l" t="t" r="r" b="b"/>
                <a:pathLst>
                  <a:path w="1532788" h="1172509">
                    <a:moveTo>
                      <a:pt x="1532788" y="0"/>
                    </a:moveTo>
                    <a:lnTo>
                      <a:pt x="1532788" y="253916"/>
                    </a:lnTo>
                    <a:cubicBezTo>
                      <a:pt x="1438654" y="289620"/>
                      <a:pt x="1366835" y="338737"/>
                      <a:pt x="1317331" y="401265"/>
                    </a:cubicBezTo>
                    <a:cubicBezTo>
                      <a:pt x="1272245" y="458875"/>
                      <a:pt x="1249702" y="510997"/>
                      <a:pt x="1249702" y="557631"/>
                    </a:cubicBezTo>
                    <a:lnTo>
                      <a:pt x="1524181" y="557631"/>
                    </a:lnTo>
                    <a:lnTo>
                      <a:pt x="1524181" y="1172509"/>
                    </a:lnTo>
                    <a:lnTo>
                      <a:pt x="904931" y="1172509"/>
                    </a:lnTo>
                    <a:lnTo>
                      <a:pt x="904931" y="614125"/>
                    </a:lnTo>
                    <a:cubicBezTo>
                      <a:pt x="907982" y="463793"/>
                      <a:pt x="973471" y="329127"/>
                      <a:pt x="1101397" y="210128"/>
                    </a:cubicBezTo>
                    <a:cubicBezTo>
                      <a:pt x="1198127" y="113125"/>
                      <a:pt x="1341924" y="43082"/>
                      <a:pt x="1532788" y="0"/>
                    </a:cubicBezTo>
                    <a:close/>
                    <a:moveTo>
                      <a:pt x="623554" y="0"/>
                    </a:moveTo>
                    <a:lnTo>
                      <a:pt x="623554" y="253916"/>
                    </a:lnTo>
                    <a:cubicBezTo>
                      <a:pt x="529966" y="289392"/>
                      <a:pt x="460857" y="336869"/>
                      <a:pt x="416226" y="396347"/>
                    </a:cubicBezTo>
                    <a:cubicBezTo>
                      <a:pt x="368590" y="457235"/>
                      <a:pt x="344772" y="510997"/>
                      <a:pt x="344772" y="557631"/>
                    </a:cubicBezTo>
                    <a:lnTo>
                      <a:pt x="614946" y="557631"/>
                    </a:lnTo>
                    <a:lnTo>
                      <a:pt x="614946" y="1172509"/>
                    </a:lnTo>
                    <a:lnTo>
                      <a:pt x="0" y="1172509"/>
                    </a:lnTo>
                    <a:lnTo>
                      <a:pt x="0" y="614125"/>
                    </a:lnTo>
                    <a:cubicBezTo>
                      <a:pt x="3052" y="463793"/>
                      <a:pt x="60275" y="334478"/>
                      <a:pt x="171669" y="226181"/>
                    </a:cubicBezTo>
                    <a:cubicBezTo>
                      <a:pt x="282471" y="118385"/>
                      <a:pt x="433099" y="42991"/>
                      <a:pt x="623554" y="0"/>
                    </a:cubicBezTo>
                    <a:close/>
                  </a:path>
                </a:pathLst>
              </a:custGeom>
              <a:solidFill>
                <a:srgbClr val="406090"/>
              </a:solidFill>
              <a:ln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4400" b="1" dirty="0">
                  <a:solidFill>
                    <a:srgbClr val="FF5A33"/>
                  </a:solidFill>
                  <a:latin typeface="汉仪旗黑Y2-35简" panose="00020600040101010101" charset="-122"/>
                  <a:ea typeface="汉仪旗黑Y2-35简" panose="00020600040101010101" charset="-122"/>
                </a:endParaRPr>
              </a:p>
            </p:txBody>
          </p:sp>
          <p:sp>
            <p:nvSpPr>
              <p:cNvPr id="30" name="PA-3ee89bbeadfa4af0abb1890bbf32adbd-0"/>
              <p:cNvSpPr txBox="1"/>
              <p:nvPr>
                <p:custDataLst>
                  <p:tags r:id="rId13"/>
                </p:custDataLst>
              </p:nvPr>
            </p:nvSpPr>
            <p:spPr>
              <a:xfrm rot="10800000">
                <a:off x="8298947" y="4259314"/>
                <a:ext cx="483417" cy="369835"/>
              </a:xfrm>
              <a:custGeom>
                <a:avLst/>
                <a:gdLst/>
                <a:ahLst/>
                <a:cxnLst/>
                <a:rect l="l" t="t" r="r" b="b"/>
                <a:pathLst>
                  <a:path w="1532788" h="1172509">
                    <a:moveTo>
                      <a:pt x="1532788" y="0"/>
                    </a:moveTo>
                    <a:lnTo>
                      <a:pt x="1532788" y="253916"/>
                    </a:lnTo>
                    <a:cubicBezTo>
                      <a:pt x="1438654" y="289620"/>
                      <a:pt x="1366835" y="338737"/>
                      <a:pt x="1317331" y="401265"/>
                    </a:cubicBezTo>
                    <a:cubicBezTo>
                      <a:pt x="1272245" y="458875"/>
                      <a:pt x="1249702" y="510997"/>
                      <a:pt x="1249702" y="557631"/>
                    </a:cubicBezTo>
                    <a:lnTo>
                      <a:pt x="1524181" y="557631"/>
                    </a:lnTo>
                    <a:lnTo>
                      <a:pt x="1524181" y="1172509"/>
                    </a:lnTo>
                    <a:lnTo>
                      <a:pt x="904931" y="1172509"/>
                    </a:lnTo>
                    <a:lnTo>
                      <a:pt x="904931" y="614125"/>
                    </a:lnTo>
                    <a:cubicBezTo>
                      <a:pt x="907982" y="463793"/>
                      <a:pt x="973471" y="329127"/>
                      <a:pt x="1101397" y="210128"/>
                    </a:cubicBezTo>
                    <a:cubicBezTo>
                      <a:pt x="1198127" y="113125"/>
                      <a:pt x="1341924" y="43082"/>
                      <a:pt x="1532788" y="0"/>
                    </a:cubicBezTo>
                    <a:close/>
                    <a:moveTo>
                      <a:pt x="623554" y="0"/>
                    </a:moveTo>
                    <a:lnTo>
                      <a:pt x="623554" y="253916"/>
                    </a:lnTo>
                    <a:cubicBezTo>
                      <a:pt x="529966" y="289392"/>
                      <a:pt x="460857" y="336869"/>
                      <a:pt x="416226" y="396347"/>
                    </a:cubicBezTo>
                    <a:cubicBezTo>
                      <a:pt x="368590" y="457235"/>
                      <a:pt x="344772" y="510997"/>
                      <a:pt x="344772" y="557631"/>
                    </a:cubicBezTo>
                    <a:lnTo>
                      <a:pt x="614946" y="557631"/>
                    </a:lnTo>
                    <a:lnTo>
                      <a:pt x="614946" y="1172509"/>
                    </a:lnTo>
                    <a:lnTo>
                      <a:pt x="0" y="1172509"/>
                    </a:lnTo>
                    <a:lnTo>
                      <a:pt x="0" y="614125"/>
                    </a:lnTo>
                    <a:cubicBezTo>
                      <a:pt x="3052" y="463793"/>
                      <a:pt x="60275" y="334478"/>
                      <a:pt x="171669" y="226181"/>
                    </a:cubicBezTo>
                    <a:cubicBezTo>
                      <a:pt x="282471" y="118385"/>
                      <a:pt x="433099" y="42991"/>
                      <a:pt x="623554" y="0"/>
                    </a:cubicBezTo>
                    <a:close/>
                  </a:path>
                </a:pathLst>
              </a:custGeom>
              <a:solidFill>
                <a:srgbClr val="406090"/>
              </a:solidFill>
              <a:ln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4400" b="1" dirty="0">
                  <a:solidFill>
                    <a:srgbClr val="FF5A33"/>
                  </a:solidFill>
                  <a:latin typeface="汉仪旗黑Y2-35简" panose="00020600040101010101" charset="-122"/>
                  <a:ea typeface="汉仪旗黑Y2-35简" panose="00020600040101010101" charset="-122"/>
                </a:endParaRPr>
              </a:p>
            </p:txBody>
          </p:sp>
        </p:grpSp>
        <p:sp>
          <p:nvSpPr>
            <p:cNvPr id="31" name="文本框 30"/>
            <p:cNvSpPr txBox="1"/>
            <p:nvPr>
              <p:custDataLst>
                <p:tags r:id="rId14"/>
              </p:custDataLst>
            </p:nvPr>
          </p:nvSpPr>
          <p:spPr>
            <a:xfrm>
              <a:off x="6238" y="3928"/>
              <a:ext cx="6723" cy="29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457200" fontAlgn="auto"/>
              <a:r>
                <a:rPr lang="zh-CN" altLang="en-US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当立法权和行政权集中在同一个人或同一个机关之手，自由便不复存在了。</a:t>
              </a:r>
              <a:r>
                <a:rPr lang="en-US" altLang="zh-CN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……</a:t>
              </a:r>
              <a:r>
                <a:rPr lang="zh-CN" altLang="en-US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如果司法权不同立法权和行政权分立，自由也就不存在了。</a:t>
              </a:r>
              <a:endParaRPr lang="zh-CN" altLang="en-US" sz="1600" dirty="0"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  <a:sym typeface="+mn-ea"/>
              </a:endParaRPr>
            </a:p>
            <a:p>
              <a:pPr algn="r"/>
              <a:r>
                <a:rPr lang="en-US" altLang="zh-CN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——</a:t>
              </a:r>
              <a:r>
                <a:rPr lang="zh-CN" altLang="en-US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孟德斯鸠</a:t>
              </a:r>
              <a:endParaRPr lang="zh-CN" altLang="en-US" sz="1600" dirty="0"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  <a:sym typeface="+mn-ea"/>
              </a:endParaRPr>
            </a:p>
          </p:txBody>
        </p:sp>
      </p:grpSp>
      <p:grpSp>
        <p:nvGrpSpPr>
          <p:cNvPr id="32" name="组合 31" descr="7b0a202020202274657874626f78223a2022220a7d0a"/>
          <p:cNvGrpSpPr/>
          <p:nvPr>
            <p:custDataLst>
              <p:tags r:id="rId15"/>
            </p:custDataLst>
          </p:nvPr>
        </p:nvGrpSpPr>
        <p:grpSpPr>
          <a:xfrm>
            <a:off x="1364615" y="3454400"/>
            <a:ext cx="6550025" cy="1574800"/>
            <a:chOff x="5370" y="3510"/>
            <a:chExt cx="8461" cy="3780"/>
          </a:xfrm>
        </p:grpSpPr>
        <p:grpSp>
          <p:nvGrpSpPr>
            <p:cNvPr id="33" name="组合 32"/>
            <p:cNvGrpSpPr/>
            <p:nvPr/>
          </p:nvGrpSpPr>
          <p:grpSpPr>
            <a:xfrm>
              <a:off x="5370" y="3510"/>
              <a:ext cx="8461" cy="3780"/>
              <a:chOff x="3409633" y="2228850"/>
              <a:chExt cx="5372731" cy="2400300"/>
            </a:xfrm>
          </p:grpSpPr>
          <p:sp>
            <p:nvSpPr>
              <p:cNvPr id="34" name="任意多边形: 形状 15"/>
              <p:cNvSpPr/>
              <p:nvPr>
                <p:custDataLst>
                  <p:tags r:id="rId16"/>
                </p:custDataLst>
              </p:nvPr>
            </p:nvSpPr>
            <p:spPr>
              <a:xfrm rot="10800000">
                <a:off x="4056844" y="2228851"/>
                <a:ext cx="4725520" cy="1845944"/>
              </a:xfrm>
              <a:custGeom>
                <a:avLst/>
                <a:gdLst>
                  <a:gd name="connsiteX0" fmla="*/ 0 w 5040351"/>
                  <a:gd name="connsiteY0" fmla="*/ 0 h 2174488"/>
                  <a:gd name="connsiteX1" fmla="*/ 0 w 5040351"/>
                  <a:gd name="connsiteY1" fmla="*/ 2174488 h 2174488"/>
                  <a:gd name="connsiteX2" fmla="*/ 5040351 w 5040351"/>
                  <a:gd name="connsiteY2" fmla="*/ 2174488 h 2174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0351" h="2174488">
                    <a:moveTo>
                      <a:pt x="0" y="0"/>
                    </a:moveTo>
                    <a:lnTo>
                      <a:pt x="0" y="2174488"/>
                    </a:lnTo>
                    <a:lnTo>
                      <a:pt x="5040351" y="2174488"/>
                    </a:lnTo>
                  </a:path>
                </a:pathLst>
              </a:custGeom>
              <a:noFill/>
              <a:ln w="25400">
                <a:solidFill>
                  <a:srgbClr val="4060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5" name="任意多边形: 形状 18"/>
              <p:cNvSpPr/>
              <p:nvPr>
                <p:custDataLst>
                  <p:tags r:id="rId17"/>
                </p:custDataLst>
              </p:nvPr>
            </p:nvSpPr>
            <p:spPr>
              <a:xfrm>
                <a:off x="3409634" y="2790661"/>
                <a:ext cx="4725520" cy="1838489"/>
              </a:xfrm>
              <a:custGeom>
                <a:avLst/>
                <a:gdLst>
                  <a:gd name="connsiteX0" fmla="*/ 0 w 5040351"/>
                  <a:gd name="connsiteY0" fmla="*/ 0 h 2174488"/>
                  <a:gd name="connsiteX1" fmla="*/ 0 w 5040351"/>
                  <a:gd name="connsiteY1" fmla="*/ 2174488 h 2174488"/>
                  <a:gd name="connsiteX2" fmla="*/ 5040351 w 5040351"/>
                  <a:gd name="connsiteY2" fmla="*/ 2174488 h 2174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0351" h="2174488">
                    <a:moveTo>
                      <a:pt x="0" y="0"/>
                    </a:moveTo>
                    <a:lnTo>
                      <a:pt x="0" y="2174488"/>
                    </a:lnTo>
                    <a:lnTo>
                      <a:pt x="5040351" y="2174488"/>
                    </a:lnTo>
                  </a:path>
                </a:pathLst>
              </a:custGeom>
              <a:noFill/>
              <a:ln w="25400">
                <a:solidFill>
                  <a:srgbClr val="4060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6" name="任意多边形: 形状 19"/>
              <p:cNvSpPr/>
              <p:nvPr>
                <p:custDataLst>
                  <p:tags r:id="rId18"/>
                </p:custDataLst>
              </p:nvPr>
            </p:nvSpPr>
            <p:spPr>
              <a:xfrm>
                <a:off x="3491141" y="2790661"/>
                <a:ext cx="4644013" cy="1760936"/>
              </a:xfrm>
              <a:custGeom>
                <a:avLst/>
                <a:gdLst>
                  <a:gd name="connsiteX0" fmla="*/ 0 w 5040351"/>
                  <a:gd name="connsiteY0" fmla="*/ 0 h 2174488"/>
                  <a:gd name="connsiteX1" fmla="*/ 0 w 5040351"/>
                  <a:gd name="connsiteY1" fmla="*/ 2174488 h 2174488"/>
                  <a:gd name="connsiteX2" fmla="*/ 5040351 w 5040351"/>
                  <a:gd name="connsiteY2" fmla="*/ 2174488 h 2174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0351" h="2174488">
                    <a:moveTo>
                      <a:pt x="0" y="0"/>
                    </a:moveTo>
                    <a:lnTo>
                      <a:pt x="0" y="2174488"/>
                    </a:lnTo>
                    <a:lnTo>
                      <a:pt x="5040351" y="2174488"/>
                    </a:lnTo>
                  </a:path>
                </a:pathLst>
              </a:custGeom>
              <a:noFill/>
              <a:ln w="12700">
                <a:solidFill>
                  <a:srgbClr val="4060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7" name="PA-3ee89bbeadfa4af0abb1890bbf32adbd-0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3409633" y="2228850"/>
                <a:ext cx="483417" cy="369835"/>
              </a:xfrm>
              <a:custGeom>
                <a:avLst/>
                <a:gdLst/>
                <a:ahLst/>
                <a:cxnLst/>
                <a:rect l="l" t="t" r="r" b="b"/>
                <a:pathLst>
                  <a:path w="1532788" h="1172509">
                    <a:moveTo>
                      <a:pt x="1532788" y="0"/>
                    </a:moveTo>
                    <a:lnTo>
                      <a:pt x="1532788" y="253916"/>
                    </a:lnTo>
                    <a:cubicBezTo>
                      <a:pt x="1438654" y="289620"/>
                      <a:pt x="1366835" y="338737"/>
                      <a:pt x="1317331" y="401265"/>
                    </a:cubicBezTo>
                    <a:cubicBezTo>
                      <a:pt x="1272245" y="458875"/>
                      <a:pt x="1249702" y="510997"/>
                      <a:pt x="1249702" y="557631"/>
                    </a:cubicBezTo>
                    <a:lnTo>
                      <a:pt x="1524181" y="557631"/>
                    </a:lnTo>
                    <a:lnTo>
                      <a:pt x="1524181" y="1172509"/>
                    </a:lnTo>
                    <a:lnTo>
                      <a:pt x="904931" y="1172509"/>
                    </a:lnTo>
                    <a:lnTo>
                      <a:pt x="904931" y="614125"/>
                    </a:lnTo>
                    <a:cubicBezTo>
                      <a:pt x="907982" y="463793"/>
                      <a:pt x="973471" y="329127"/>
                      <a:pt x="1101397" y="210128"/>
                    </a:cubicBezTo>
                    <a:cubicBezTo>
                      <a:pt x="1198127" y="113125"/>
                      <a:pt x="1341924" y="43082"/>
                      <a:pt x="1532788" y="0"/>
                    </a:cubicBezTo>
                    <a:close/>
                    <a:moveTo>
                      <a:pt x="623554" y="0"/>
                    </a:moveTo>
                    <a:lnTo>
                      <a:pt x="623554" y="253916"/>
                    </a:lnTo>
                    <a:cubicBezTo>
                      <a:pt x="529966" y="289392"/>
                      <a:pt x="460857" y="336869"/>
                      <a:pt x="416226" y="396347"/>
                    </a:cubicBezTo>
                    <a:cubicBezTo>
                      <a:pt x="368590" y="457235"/>
                      <a:pt x="344772" y="510997"/>
                      <a:pt x="344772" y="557631"/>
                    </a:cubicBezTo>
                    <a:lnTo>
                      <a:pt x="614946" y="557631"/>
                    </a:lnTo>
                    <a:lnTo>
                      <a:pt x="614946" y="1172509"/>
                    </a:lnTo>
                    <a:lnTo>
                      <a:pt x="0" y="1172509"/>
                    </a:lnTo>
                    <a:lnTo>
                      <a:pt x="0" y="614125"/>
                    </a:lnTo>
                    <a:cubicBezTo>
                      <a:pt x="3052" y="463793"/>
                      <a:pt x="60275" y="334478"/>
                      <a:pt x="171669" y="226181"/>
                    </a:cubicBezTo>
                    <a:cubicBezTo>
                      <a:pt x="282471" y="118385"/>
                      <a:pt x="433099" y="42991"/>
                      <a:pt x="623554" y="0"/>
                    </a:cubicBezTo>
                    <a:close/>
                  </a:path>
                </a:pathLst>
              </a:custGeom>
              <a:solidFill>
                <a:srgbClr val="406090"/>
              </a:solidFill>
              <a:ln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4400" b="1" dirty="0">
                  <a:solidFill>
                    <a:srgbClr val="FF5A33"/>
                  </a:solidFill>
                  <a:latin typeface="汉仪旗黑Y2-35简" panose="00020600040101010101" charset="-122"/>
                  <a:ea typeface="汉仪旗黑Y2-35简" panose="00020600040101010101" charset="-122"/>
                </a:endParaRPr>
              </a:p>
            </p:txBody>
          </p:sp>
          <p:sp>
            <p:nvSpPr>
              <p:cNvPr id="38" name="PA-3ee89bbeadfa4af0abb1890bbf32adbd-0"/>
              <p:cNvSpPr txBox="1"/>
              <p:nvPr>
                <p:custDataLst>
                  <p:tags r:id="rId20"/>
                </p:custDataLst>
              </p:nvPr>
            </p:nvSpPr>
            <p:spPr>
              <a:xfrm rot="10800000">
                <a:off x="8298947" y="4259314"/>
                <a:ext cx="483417" cy="369835"/>
              </a:xfrm>
              <a:custGeom>
                <a:avLst/>
                <a:gdLst/>
                <a:ahLst/>
                <a:cxnLst/>
                <a:rect l="l" t="t" r="r" b="b"/>
                <a:pathLst>
                  <a:path w="1532788" h="1172509">
                    <a:moveTo>
                      <a:pt x="1532788" y="0"/>
                    </a:moveTo>
                    <a:lnTo>
                      <a:pt x="1532788" y="253916"/>
                    </a:lnTo>
                    <a:cubicBezTo>
                      <a:pt x="1438654" y="289620"/>
                      <a:pt x="1366835" y="338737"/>
                      <a:pt x="1317331" y="401265"/>
                    </a:cubicBezTo>
                    <a:cubicBezTo>
                      <a:pt x="1272245" y="458875"/>
                      <a:pt x="1249702" y="510997"/>
                      <a:pt x="1249702" y="557631"/>
                    </a:cubicBezTo>
                    <a:lnTo>
                      <a:pt x="1524181" y="557631"/>
                    </a:lnTo>
                    <a:lnTo>
                      <a:pt x="1524181" y="1172509"/>
                    </a:lnTo>
                    <a:lnTo>
                      <a:pt x="904931" y="1172509"/>
                    </a:lnTo>
                    <a:lnTo>
                      <a:pt x="904931" y="614125"/>
                    </a:lnTo>
                    <a:cubicBezTo>
                      <a:pt x="907982" y="463793"/>
                      <a:pt x="973471" y="329127"/>
                      <a:pt x="1101397" y="210128"/>
                    </a:cubicBezTo>
                    <a:cubicBezTo>
                      <a:pt x="1198127" y="113125"/>
                      <a:pt x="1341924" y="43082"/>
                      <a:pt x="1532788" y="0"/>
                    </a:cubicBezTo>
                    <a:close/>
                    <a:moveTo>
                      <a:pt x="623554" y="0"/>
                    </a:moveTo>
                    <a:lnTo>
                      <a:pt x="623554" y="253916"/>
                    </a:lnTo>
                    <a:cubicBezTo>
                      <a:pt x="529966" y="289392"/>
                      <a:pt x="460857" y="336869"/>
                      <a:pt x="416226" y="396347"/>
                    </a:cubicBezTo>
                    <a:cubicBezTo>
                      <a:pt x="368590" y="457235"/>
                      <a:pt x="344772" y="510997"/>
                      <a:pt x="344772" y="557631"/>
                    </a:cubicBezTo>
                    <a:lnTo>
                      <a:pt x="614946" y="557631"/>
                    </a:lnTo>
                    <a:lnTo>
                      <a:pt x="614946" y="1172509"/>
                    </a:lnTo>
                    <a:lnTo>
                      <a:pt x="0" y="1172509"/>
                    </a:lnTo>
                    <a:lnTo>
                      <a:pt x="0" y="614125"/>
                    </a:lnTo>
                    <a:cubicBezTo>
                      <a:pt x="3052" y="463793"/>
                      <a:pt x="60275" y="334478"/>
                      <a:pt x="171669" y="226181"/>
                    </a:cubicBezTo>
                    <a:cubicBezTo>
                      <a:pt x="282471" y="118385"/>
                      <a:pt x="433099" y="42991"/>
                      <a:pt x="623554" y="0"/>
                    </a:cubicBezTo>
                    <a:close/>
                  </a:path>
                </a:pathLst>
              </a:custGeom>
              <a:solidFill>
                <a:srgbClr val="406090"/>
              </a:solidFill>
              <a:ln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4400" b="1" dirty="0">
                  <a:solidFill>
                    <a:srgbClr val="FF5A33"/>
                  </a:solidFill>
                  <a:latin typeface="汉仪旗黑Y2-35简" panose="00020600040101010101" charset="-122"/>
                  <a:ea typeface="汉仪旗黑Y2-35简" panose="00020600040101010101" charset="-122"/>
                </a:endParaRPr>
              </a:p>
            </p:txBody>
          </p:sp>
        </p:grpSp>
        <p:sp>
          <p:nvSpPr>
            <p:cNvPr id="39" name="文本框 38"/>
            <p:cNvSpPr txBox="1"/>
            <p:nvPr>
              <p:custDataLst>
                <p:tags r:id="rId21"/>
              </p:custDataLst>
            </p:nvPr>
          </p:nvSpPr>
          <p:spPr>
            <a:xfrm>
              <a:off x="6131" y="4032"/>
              <a:ext cx="7350" cy="2801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457200" algn="just" fontAlgn="auto"/>
              <a:r>
                <a:rPr lang="zh-CN" altLang="en-US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人民是国家最高权力的来源，人民订立契约建立国家，他们便是国家权力的主人</a:t>
              </a:r>
              <a:r>
                <a:rPr lang="en-US" altLang="zh-CN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……</a:t>
              </a:r>
              <a:r>
                <a:rPr lang="zh-CN" altLang="en-US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当掌权者违背公意侵害主权者的权利</a:t>
              </a:r>
              <a:r>
                <a:rPr lang="en-US" altLang="zh-CN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……</a:t>
              </a:r>
              <a:r>
                <a:rPr lang="zh-CN" altLang="en-US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主权者有权采取包括革命在内的各种方式推翻政府。</a:t>
              </a:r>
              <a:endParaRPr lang="zh-CN" altLang="en-US" sz="1600" dirty="0"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  <a:sym typeface="+mn-ea"/>
              </a:endParaRPr>
            </a:p>
            <a:p>
              <a:pPr algn="r"/>
              <a:r>
                <a:rPr lang="en-US" altLang="zh-CN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——</a:t>
              </a:r>
              <a:r>
                <a:rPr lang="zh-CN" altLang="en-US" sz="1600" dirty="0">
                  <a:latin typeface="汉仪雅酷黑 65W" panose="020B0604020202020204" charset="-122"/>
                  <a:ea typeface="汉仪雅酷黑 65W" panose="020B0604020202020204" charset="-122"/>
                  <a:cs typeface="汉仪雅酷黑 65W" panose="020B0604020202020204" charset="-122"/>
                  <a:sym typeface="+mn-ea"/>
                </a:rPr>
                <a:t>卢梭</a:t>
              </a:r>
              <a:endParaRPr lang="zh-CN" altLang="en-US" sz="1600" dirty="0">
                <a:latin typeface="汉仪雅酷黑 65W" panose="020B0604020202020204" charset="-122"/>
                <a:ea typeface="汉仪雅酷黑 65W" panose="020B0604020202020204" charset="-122"/>
                <a:cs typeface="汉仪雅酷黑 65W" panose="020B0604020202020204" charset="-122"/>
                <a:sym typeface="+mn-ea"/>
              </a:endParaRPr>
            </a:p>
          </p:txBody>
        </p:sp>
      </p:grpSp>
    </p:spTree>
    <p:custDataLst>
      <p:tags r:id="rId2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20876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555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2623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1722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2469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739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48138" y="167546"/>
            <a:ext cx="3335655" cy="419735"/>
          </a:xfrm>
          <a:prstGeom prst="rect">
            <a:avLst/>
          </a:prstGeom>
        </p:spPr>
        <p:txBody>
          <a:bodyPr wrap="none" lIns="51837" tIns="25919" rIns="51837" bIns="25919">
            <a:spAutoFit/>
          </a:bodyPr>
          <a:lstStyle/>
          <a:p>
            <a:r>
              <a:rPr lang="en-US" altLang="zh-CN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4.1  </a:t>
            </a:r>
            <a:r>
              <a:rPr lang="zh-CN" altLang="en-US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启蒙运动的主要思想</a:t>
            </a:r>
            <a:endParaRPr lang="zh-CN" altLang="en-US" sz="2400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1680359" y="843558"/>
            <a:ext cx="0" cy="4104000"/>
          </a:xfrm>
          <a:prstGeom prst="line">
            <a:avLst/>
          </a:prstGeom>
          <a:ln w="22225">
            <a:solidFill>
              <a:srgbClr val="2E6CA4"/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12"/>
          <p:cNvSpPr txBox="1"/>
          <p:nvPr/>
        </p:nvSpPr>
        <p:spPr>
          <a:xfrm>
            <a:off x="1187624" y="1419622"/>
            <a:ext cx="460025" cy="3006999"/>
          </a:xfrm>
          <a:prstGeom prst="rect">
            <a:avLst/>
          </a:prstGeom>
          <a:noFill/>
        </p:spPr>
        <p:txBody>
          <a:bodyPr wrap="square" lIns="51837" tIns="25919" rIns="51837" bIns="25919" rtlCol="0">
            <a:spAutoFit/>
          </a:bodyPr>
          <a:lstStyle>
            <a:defPPr>
              <a:defRPr lang="zh-CN"/>
            </a:defPPr>
            <a:lvl1pPr algn="ctr">
              <a:defRPr sz="3200" b="1">
                <a:latin typeface="汉仪昌黎宋刻本(原版)W" panose="00020600040101010101" pitchFamily="18" charset="-122"/>
                <a:ea typeface="汉仪昌黎宋刻本(原版)W" panose="00020600040101010101" pitchFamily="18" charset="-122"/>
              </a:defRPr>
            </a:lvl1pPr>
          </a:lstStyle>
          <a:p>
            <a:r>
              <a:rPr lang="zh-CN" altLang="en-US" sz="2400" smtClean="0">
                <a:latin typeface="江西拙楷" panose="02010600040101010101" pitchFamily="2" charset="-122"/>
                <a:ea typeface="江西拙楷" panose="02010600040101010101" pitchFamily="2" charset="-122"/>
              </a:rPr>
              <a:t>启蒙思想家的主张</a:t>
            </a:r>
            <a:endParaRPr lang="zh-CN" altLang="en-US" sz="2400"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21" name="文本框 13"/>
          <p:cNvSpPr txBox="1"/>
          <p:nvPr/>
        </p:nvSpPr>
        <p:spPr>
          <a:xfrm>
            <a:off x="1691680" y="2098391"/>
            <a:ext cx="792088" cy="606342"/>
          </a:xfrm>
          <a:prstGeom prst="rect">
            <a:avLst/>
          </a:prstGeom>
          <a:noFill/>
        </p:spPr>
        <p:txBody>
          <a:bodyPr wrap="square" lIns="51837" tIns="25919" rIns="51837" bIns="25919" rtlCol="0">
            <a:spAutoFit/>
          </a:bodyPr>
          <a:lstStyle/>
          <a:p>
            <a:pPr algn="ctr"/>
            <a:r>
              <a:rPr lang="en-US" altLang="zh-CN" b="1" smtClean="0">
                <a:solidFill>
                  <a:schemeClr val="accent6">
                    <a:lumMod val="5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18</a:t>
            </a:r>
            <a:r>
              <a:rPr lang="zh-CN" altLang="en-US" b="1" smtClean="0">
                <a:solidFill>
                  <a:schemeClr val="accent6">
                    <a:lumMod val="5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世纪  </a:t>
            </a:r>
            <a:r>
              <a:rPr lang="zh-CN" altLang="en-US" smtClean="0">
                <a:latin typeface="江西拙楷" panose="02010600040101010101" pitchFamily="2" charset="-122"/>
                <a:ea typeface="江西拙楷" panose="02010600040101010101" pitchFamily="2" charset="-122"/>
              </a:rPr>
              <a:t>法国</a:t>
            </a:r>
            <a:endParaRPr lang="en-US" altLang="zh-CN"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graphicFrame>
        <p:nvGraphicFramePr>
          <p:cNvPr id="22" name="表格 21"/>
          <p:cNvGraphicFramePr>
            <a:graphicFrameLocks noGrp="1"/>
          </p:cNvGraphicFramePr>
          <p:nvPr/>
        </p:nvGraphicFramePr>
        <p:xfrm>
          <a:off x="2389153" y="1636033"/>
          <a:ext cx="1152128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</a:tblGrid>
              <a:tr h="787580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800" b="0" kern="1200">
                          <a:solidFill>
                            <a:schemeClr val="tx1"/>
                          </a:solidFill>
                          <a:latin typeface="江西拙楷" panose="02010600040101010101" pitchFamily="2" charset="-122"/>
                          <a:ea typeface="江西拙楷" panose="02010600040101010101" pitchFamily="2" charset="-122"/>
                          <a:cs typeface="+mn-cs"/>
                          <a:sym typeface="+mn-ea"/>
                        </a:rPr>
                        <a:t>孟德斯鸠</a:t>
                      </a:r>
                      <a:endParaRPr lang="zh-CN" altLang="en-US" sz="1800" b="0" kern="1200">
                        <a:solidFill>
                          <a:schemeClr val="tx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  <a:cs typeface="+mn-cs"/>
                        <a:sym typeface="+mn-ea"/>
                      </a:endParaRPr>
                    </a:p>
                  </a:txBody>
                  <a:tcPr marL="67728" marR="67728" marT="34290" marB="34290" vert="horz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6292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800" b="0" kern="1200">
                          <a:solidFill>
                            <a:schemeClr val="tx1"/>
                          </a:solidFill>
                          <a:latin typeface="江西拙楷" panose="02010600040101010101" pitchFamily="2" charset="-122"/>
                          <a:ea typeface="江西拙楷" panose="02010600040101010101" pitchFamily="2" charset="-122"/>
                          <a:cs typeface="+mn-cs"/>
                          <a:sym typeface="+mn-ea"/>
                        </a:rPr>
                        <a:t>伏尔泰</a:t>
                      </a:r>
                      <a:endParaRPr lang="zh-CN" altLang="en-US" sz="1800" b="0" kern="1200">
                        <a:solidFill>
                          <a:schemeClr val="tx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  <a:cs typeface="+mn-cs"/>
                        <a:sym typeface="+mn-ea"/>
                      </a:endParaRPr>
                    </a:p>
                  </a:txBody>
                  <a:tcPr marL="67728" marR="67728" marT="34290" marB="34290" vert="horz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6368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800" b="0" kern="1200">
                          <a:solidFill>
                            <a:schemeClr val="tx1"/>
                          </a:solidFill>
                          <a:latin typeface="江西拙楷" panose="02010600040101010101" pitchFamily="2" charset="-122"/>
                          <a:ea typeface="江西拙楷" panose="02010600040101010101" pitchFamily="2" charset="-122"/>
                          <a:cs typeface="+mn-cs"/>
                        </a:rPr>
                        <a:t>卢梭</a:t>
                      </a:r>
                      <a:endParaRPr lang="zh-CN" altLang="en-US" sz="1800" b="0" kern="1200">
                        <a:solidFill>
                          <a:schemeClr val="tx1"/>
                        </a:solidFill>
                        <a:latin typeface="江西拙楷" panose="02010600040101010101" pitchFamily="2" charset="-122"/>
                        <a:ea typeface="江西拙楷" panose="02010600040101010101" pitchFamily="2" charset="-122"/>
                        <a:cs typeface="+mn-cs"/>
                      </a:endParaRPr>
                    </a:p>
                  </a:txBody>
                  <a:tcPr marL="67728" marR="67728" marT="34290" marB="34290" vert="horz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96" y="627347"/>
            <a:ext cx="936104" cy="112332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9" y="1750705"/>
            <a:ext cx="936104" cy="117379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7" y="3076069"/>
            <a:ext cx="936104" cy="1177489"/>
          </a:xfrm>
          <a:prstGeom prst="rect">
            <a:avLst/>
          </a:prstGeom>
        </p:spPr>
      </p:pic>
      <p:sp>
        <p:nvSpPr>
          <p:cNvPr id="27" name="文本框 3"/>
          <p:cNvSpPr txBox="1"/>
          <p:nvPr/>
        </p:nvSpPr>
        <p:spPr>
          <a:xfrm>
            <a:off x="3700063" y="1275606"/>
            <a:ext cx="5391171" cy="606342"/>
          </a:xfrm>
          <a:prstGeom prst="rect">
            <a:avLst/>
          </a:prstGeom>
          <a:noFill/>
        </p:spPr>
        <p:txBody>
          <a:bodyPr wrap="square" lIns="51837" tIns="25919" rIns="51837" bIns="25919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①</a:t>
            </a:r>
            <a:r>
              <a:rPr lang="zh-CN" altLang="en-US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君主立宪制</a:t>
            </a:r>
            <a:r>
              <a:rPr lang="zh-CN" altLang="en-US">
                <a:solidFill>
                  <a:srgbClr val="0070C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。②立法、司法、行政</a:t>
            </a:r>
            <a:r>
              <a:rPr lang="zh-CN" altLang="en-US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三权分立</a:t>
            </a:r>
            <a:r>
              <a:rPr lang="zh-CN" altLang="en-US">
                <a:solidFill>
                  <a:srgbClr val="0070C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，相互监督、制衡（成为资产阶级政治制度的基本原则）</a:t>
            </a:r>
            <a:endParaRPr lang="zh-CN" altLang="en-US">
              <a:solidFill>
                <a:srgbClr val="0070C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28" name="文本框 5"/>
          <p:cNvSpPr txBox="1"/>
          <p:nvPr/>
        </p:nvSpPr>
        <p:spPr>
          <a:xfrm>
            <a:off x="3700064" y="1976441"/>
            <a:ext cx="5472608" cy="606342"/>
          </a:xfrm>
          <a:prstGeom prst="rect">
            <a:avLst/>
          </a:prstGeom>
          <a:noFill/>
        </p:spPr>
        <p:txBody>
          <a:bodyPr wrap="square" lIns="51837" tIns="25919" rIns="51837" bIns="25919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①天赋人权、</a:t>
            </a:r>
            <a:r>
              <a:rPr lang="zh-CN" altLang="en-US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自由平等</a:t>
            </a:r>
            <a:r>
              <a:rPr lang="zh-CN" altLang="en-US">
                <a:solidFill>
                  <a:srgbClr val="0070C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，反对专制，批判天主教会；②寄希望于“开明”君主进行改革，建立</a:t>
            </a:r>
            <a:r>
              <a:rPr lang="zh-CN" altLang="en-US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君主立宪制</a:t>
            </a:r>
            <a:endParaRPr lang="zh-CN" altLang="en-US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29" name="文本框 6"/>
          <p:cNvSpPr txBox="1"/>
          <p:nvPr/>
        </p:nvSpPr>
        <p:spPr>
          <a:xfrm>
            <a:off x="3707904" y="2696521"/>
            <a:ext cx="5472608" cy="883341"/>
          </a:xfrm>
          <a:prstGeom prst="rect">
            <a:avLst/>
          </a:prstGeom>
          <a:noFill/>
        </p:spPr>
        <p:txBody>
          <a:bodyPr wrap="square" lIns="51837" tIns="25919" rIns="51837" bIns="25919" rtlCol="0">
            <a:spAutoFit/>
          </a:bodyPr>
          <a:lstStyle/>
          <a:p>
            <a:r>
              <a:rPr lang="zh-CN" altLang="en-US">
                <a:solidFill>
                  <a:srgbClr val="0070C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①</a:t>
            </a:r>
            <a:r>
              <a:rPr lang="zh-CN" altLang="en-US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社会契约</a:t>
            </a:r>
            <a:r>
              <a:rPr lang="zh-CN" altLang="en-US">
                <a:solidFill>
                  <a:srgbClr val="0070C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；②天赋人权（自由、平等）；③人民主权，主张主权在民和直接民主制（为法国资产阶级革命提供理论基础）</a:t>
            </a:r>
            <a:r>
              <a:rPr lang="en-US" altLang="zh-CN">
                <a:solidFill>
                  <a:srgbClr val="0070C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—</a:t>
            </a:r>
            <a:r>
              <a:rPr lang="zh-CN" altLang="en-US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民主共和制</a:t>
            </a:r>
            <a:endParaRPr lang="zh-CN" altLang="en-US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30" name="文本框 13"/>
          <p:cNvSpPr txBox="1"/>
          <p:nvPr/>
        </p:nvSpPr>
        <p:spPr>
          <a:xfrm>
            <a:off x="1691680" y="3992665"/>
            <a:ext cx="792088" cy="604520"/>
          </a:xfrm>
          <a:prstGeom prst="rect">
            <a:avLst/>
          </a:prstGeom>
          <a:noFill/>
        </p:spPr>
        <p:txBody>
          <a:bodyPr wrap="square" lIns="51837" tIns="25919" rIns="51837" bIns="25919" rtlCol="0">
            <a:spAutoFit/>
          </a:bodyPr>
          <a:lstStyle/>
          <a:p>
            <a:pPr algn="ctr"/>
            <a:r>
              <a:rPr lang="zh-CN" altLang="en-US" b="1" smtClean="0">
                <a:solidFill>
                  <a:schemeClr val="accent6">
                    <a:lumMod val="50000"/>
                  </a:schemeClr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  </a:t>
            </a:r>
            <a:endParaRPr lang="en-US" altLang="zh-CN" b="1" smtClean="0">
              <a:solidFill>
                <a:schemeClr val="accent6">
                  <a:lumMod val="50000"/>
                </a:schemeClr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  <a:p>
            <a:pPr algn="ctr"/>
            <a:endParaRPr lang="en-US" altLang="zh-CN"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 rot="5400000" flipH="1">
            <a:off x="5291680" y="1347017"/>
            <a:ext cx="0" cy="7200000"/>
          </a:xfrm>
          <a:prstGeom prst="line">
            <a:avLst/>
          </a:prstGeom>
          <a:ln w="22225">
            <a:solidFill>
              <a:srgbClr val="2E6CA4"/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635896" y="1964094"/>
            <a:ext cx="5400600" cy="1255728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5000"/>
              </a:lnSpc>
              <a:defRPr/>
            </a:pPr>
            <a:r>
              <a:rPr lang="en-US" altLang="zh-CN" b="1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    </a:t>
            </a:r>
            <a:r>
              <a:rPr lang="zh-CN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当立法权和行政权集中在同一个人或同一个机关之手，自由便不复存在了</a:t>
            </a:r>
            <a:r>
              <a:rPr lang="zh-CN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。</a:t>
            </a:r>
            <a:r>
              <a:rPr lang="en-US" altLang="zh-CN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……</a:t>
            </a:r>
            <a:r>
              <a:rPr lang="zh-CN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如果</a:t>
            </a:r>
            <a:r>
              <a:rPr lang="zh-CN" alt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司法权不同立法权和行政权分立，自由也就不存在了</a:t>
            </a:r>
            <a:r>
              <a:rPr lang="zh-CN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。</a:t>
            </a:r>
            <a:endParaRPr lang="en-US" altLang="zh-CN" b="1" smtClean="0">
              <a:effectLst>
                <a:outerShdw blurRad="38100" dist="38100" dir="2700000" algn="tl">
                  <a:srgbClr val="C0C0C0"/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r">
              <a:lnSpc>
                <a:spcPct val="105000"/>
              </a:lnSpc>
              <a:defRPr/>
            </a:pPr>
            <a:r>
              <a:rPr lang="en-US" altLang="zh-CN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——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</a:rPr>
              <a:t>孟德斯</a:t>
            </a:r>
            <a:r>
              <a:rPr lang="zh-CN" altLang="en-US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</a:rPr>
              <a:t>鸠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3635896" y="2612166"/>
            <a:ext cx="5400600" cy="1255728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5000"/>
              </a:lnSpc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    我不能同意你说的每一个字，但是我誓死捍卫你说话的权利。人类最宝贵的财富</a:t>
            </a:r>
            <a:r>
              <a:rPr lang="en-US" altLang="zh-CN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——</a:t>
            </a:r>
            <a:r>
              <a:rPr lang="zh-CN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自由一切享有各种天然能力的人</a:t>
            </a:r>
            <a:r>
              <a:rPr lang="en-US" altLang="zh-CN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,</a:t>
            </a:r>
            <a:r>
              <a:rPr lang="zh-CN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显然是平等的。</a:t>
            </a:r>
            <a:endParaRPr lang="zh-CN" altLang="en-US" b="1" smtClean="0">
              <a:effectLst>
                <a:outerShdw blurRad="38100" dist="38100" dir="2700000" algn="tl">
                  <a:srgbClr val="C0C0C0"/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r">
              <a:lnSpc>
                <a:spcPct val="105000"/>
              </a:lnSpc>
              <a:defRPr/>
            </a:pPr>
            <a:r>
              <a:rPr lang="en-US" altLang="zh-CN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——</a:t>
            </a:r>
            <a:r>
              <a:rPr lang="zh-CN" altLang="en-US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</a:rPr>
              <a:t>伏尔泰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3635261" y="3509293"/>
            <a:ext cx="5400600" cy="1546577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5000"/>
              </a:lnSpc>
              <a:defRPr/>
            </a:pPr>
            <a:r>
              <a:rPr lang="zh-CN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    人民是国家最高权力的来源，人民订立契约建立国家，他们便是国家权力的主人</a:t>
            </a:r>
            <a:r>
              <a:rPr lang="en-US" altLang="zh-CN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……</a:t>
            </a:r>
            <a:r>
              <a:rPr lang="zh-CN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当掌权者违背公意侵害主权者的权利</a:t>
            </a:r>
            <a:r>
              <a:rPr lang="en-US" altLang="zh-CN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……</a:t>
            </a:r>
            <a:r>
              <a:rPr lang="zh-CN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主权者有权采取包括革命在内的各种方式推翻政府。</a:t>
            </a:r>
            <a:endParaRPr lang="zh-CN" altLang="en-US" b="1" smtClean="0">
              <a:effectLst>
                <a:outerShdw blurRad="38100" dist="38100" dir="2700000" algn="tl">
                  <a:srgbClr val="C0C0C0"/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 algn="r">
              <a:lnSpc>
                <a:spcPct val="105000"/>
              </a:lnSpc>
              <a:defRPr/>
            </a:pPr>
            <a:r>
              <a:rPr lang="en-US" altLang="zh-CN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——</a:t>
            </a:r>
            <a:r>
              <a:rPr lang="zh-CN" altLang="en-US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卢梭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7" grpId="0"/>
      <p:bldP spid="28" grpId="0"/>
      <p:bldP spid="29" grpId="0"/>
      <p:bldP spid="30" grpId="0"/>
      <p:bldP spid="23" grpId="0" animBg="1"/>
      <p:bldP spid="23" grpId="1" animBg="1"/>
      <p:bldP spid="38" grpId="0" animBg="1"/>
      <p:bldP spid="38" grpId="1" animBg="1"/>
      <p:bldP spid="39" grpId="0" bldLvl="0" animBg="1"/>
      <p:bldP spid="39" grpId="1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39752" y="434519"/>
            <a:ext cx="403187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0" b="1" smtClean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3000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2571750"/>
            <a:ext cx="274947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平等</a:t>
            </a:r>
            <a:endParaRPr lang="zh-CN" altLang="en-US" sz="1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63888" y="2896731"/>
            <a:ext cx="3775393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人权</a:t>
            </a:r>
            <a:endParaRPr lang="zh-CN" altLang="en-US" sz="140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28184" y="1923678"/>
            <a:ext cx="274947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</a:t>
            </a:r>
            <a:endParaRPr lang="zh-CN" altLang="en-US" sz="1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47864" y="0"/>
            <a:ext cx="3775393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理性</a:t>
            </a:r>
            <a:endParaRPr lang="zh-CN" altLang="en-US" sz="140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9552" y="411510"/>
            <a:ext cx="3775393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0" b="1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民主</a:t>
            </a:r>
            <a:endParaRPr lang="zh-CN" altLang="en-US" sz="1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79930" y="2255520"/>
            <a:ext cx="5735320" cy="63690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600" b="1" smtClean="0"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“</a:t>
            </a:r>
            <a:r>
              <a:rPr lang="zh-CN" altLang="en-US" sz="3600" b="1" smtClean="0"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理性时代</a:t>
            </a:r>
            <a:r>
              <a:rPr lang="en-US" altLang="zh-CN" sz="3600" b="1" smtClean="0"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”</a:t>
            </a:r>
            <a:r>
              <a:rPr lang="zh-CN" altLang="en-US" sz="3600" b="1" smtClean="0">
                <a:solidFill>
                  <a:srgbClr val="C00000"/>
                </a:solidFill>
                <a:latin typeface="汉仪颜楷简" panose="00020600040101010101" charset="-122"/>
                <a:ea typeface="汉仪颜楷简" panose="00020600040101010101" charset="-122"/>
              </a:rPr>
              <a:t>带来的影响？</a:t>
            </a:r>
            <a:endParaRPr lang="zh-CN" altLang="en-US" sz="3600" b="1">
              <a:solidFill>
                <a:srgbClr val="C0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27" name="文本框 6"/>
          <p:cNvSpPr txBox="1"/>
          <p:nvPr/>
        </p:nvSpPr>
        <p:spPr>
          <a:xfrm>
            <a:off x="539552" y="699542"/>
            <a:ext cx="8320564" cy="150541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 indent="342900">
              <a:lnSpc>
                <a:spcPct val="125000"/>
              </a:lnSpc>
            </a:pPr>
            <a:r>
              <a:rPr lang="zh-CN" altLang="en-US" sz="20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楷体" panose="02010609060101010101" pitchFamily="49" charset="-122"/>
                <a:sym typeface="+mn-ea"/>
              </a:rPr>
              <a:t>   启蒙</a:t>
            </a:r>
            <a:r>
              <a:rPr lang="zh-CN" altLang="en-US" sz="20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楷体" panose="02010609060101010101" pitchFamily="49" charset="-122"/>
                <a:sym typeface="+mn-ea"/>
              </a:rPr>
              <a:t>思想是看世界的一个新角度，要求摒弃上帝启示和传统教条，强调理性和自然规律，并且相信人类有无限发展的可能。启蒙运动的影响深远，因此，18世纪被人们称为“理性时代”。</a:t>
            </a:r>
            <a:endParaRPr lang="zh-CN" altLang="en-US" sz="20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楷体" panose="02010609060101010101" pitchFamily="49" charset="-122"/>
              <a:sym typeface="+mn-ea"/>
            </a:endParaRPr>
          </a:p>
          <a:p>
            <a:pPr algn="r">
              <a:lnSpc>
                <a:spcPct val="125000"/>
              </a:lnSpc>
            </a:pPr>
            <a:r>
              <a:rPr lang="zh-CN" altLang="en-US" sz="16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楷体" panose="02010609060101010101" pitchFamily="49" charset="-122"/>
                <a:sym typeface="+mn-ea"/>
              </a:rPr>
              <a:t>——［美］弗兰克·萨克雷、约翰·芬德林主编，史林译《世界大历史：1689—1799》</a:t>
            </a:r>
            <a:endParaRPr lang="zh-CN" altLang="en-US" sz="16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1684000" y="11163300"/>
            <a:ext cx="0" cy="0"/>
          </a:xfrm>
          <a:prstGeom prst="rect">
            <a:avLst/>
          </a:prstGeom>
          <a:ln>
            <a:noFill/>
          </a:ln>
        </p:spPr>
      </p:pic>
      <p:sp>
        <p:nvSpPr>
          <p:cNvPr id="14" name="矩形 13"/>
          <p:cNvSpPr/>
          <p:nvPr/>
        </p:nvSpPr>
        <p:spPr>
          <a:xfrm>
            <a:off x="323528" y="195486"/>
            <a:ext cx="2443480" cy="419735"/>
          </a:xfrm>
          <a:prstGeom prst="rect">
            <a:avLst/>
          </a:prstGeom>
        </p:spPr>
        <p:txBody>
          <a:bodyPr wrap="none" lIns="51837" tIns="25919" rIns="51837" bIns="25919">
            <a:spAutoFit/>
          </a:bodyPr>
          <a:p>
            <a:r>
              <a:rPr lang="en-US" altLang="zh-CN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4.3  </a:t>
            </a:r>
            <a:r>
              <a:rPr lang="zh-CN" altLang="en-US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启蒙运动影响</a:t>
            </a:r>
            <a:endParaRPr lang="zh-CN" altLang="en-US" sz="2400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4330" y="3002280"/>
            <a:ext cx="862330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>
                <a:sym typeface="+mn-ea"/>
              </a:rPr>
              <a:t>1.</a:t>
            </a:r>
            <a:r>
              <a:rPr lang="zh-CN" altLang="en-US">
                <a:sym typeface="+mn-ea"/>
              </a:rPr>
              <a:t>启蒙思想家不仅仅满足于</a:t>
            </a:r>
            <a:r>
              <a:rPr lang="en-US" altLang="zh-CN" u="sng">
                <a:sym typeface="+mn-ea"/>
              </a:rPr>
              <a:t>			</a:t>
            </a:r>
            <a:r>
              <a:rPr lang="zh-CN" altLang="en-US" u="sng">
                <a:sym typeface="+mn-ea"/>
              </a:rPr>
              <a:t>，</a:t>
            </a:r>
            <a:r>
              <a:rPr lang="zh-CN" altLang="en-US">
                <a:sym typeface="+mn-ea"/>
              </a:rPr>
              <a:t>而且要求获得人</a:t>
            </a:r>
            <a:r>
              <a:rPr lang="en-US" altLang="zh-CN" u="sng">
                <a:sym typeface="+mn-ea"/>
              </a:rPr>
              <a:t>	</a:t>
            </a:r>
            <a:r>
              <a:rPr lang="zh-CN" altLang="en-US" u="sng">
                <a:sym typeface="+mn-ea"/>
              </a:rPr>
              <a:t>。</a:t>
            </a:r>
            <a:r>
              <a:rPr lang="zh-CN" altLang="en-US">
                <a:sym typeface="+mn-ea"/>
              </a:rPr>
              <a:t>否定外在权威，认为</a:t>
            </a:r>
            <a:r>
              <a:rPr lang="en-US" altLang="zh-CN" u="sng">
                <a:sym typeface="+mn-ea"/>
              </a:rPr>
              <a:t>		</a:t>
            </a:r>
            <a:r>
              <a:rPr lang="zh-CN" altLang="en-US">
                <a:sym typeface="+mn-ea"/>
              </a:rPr>
              <a:t>才是判断是非的标准。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ym typeface="+mn-ea"/>
              </a:rPr>
              <a:t>2.</a:t>
            </a:r>
            <a:r>
              <a:rPr lang="zh-CN" altLang="en-US">
                <a:sym typeface="+mn-ea"/>
              </a:rPr>
              <a:t>启蒙运动进一步</a:t>
            </a:r>
            <a:r>
              <a:rPr lang="en-US" altLang="zh-CN">
                <a:sym typeface="+mn-ea"/>
              </a:rPr>
              <a:t>	</a:t>
            </a:r>
            <a:r>
              <a:rPr lang="en-US" altLang="zh-CN" u="sng">
                <a:sym typeface="+mn-ea"/>
              </a:rPr>
              <a:t>		</a:t>
            </a:r>
            <a:r>
              <a:rPr lang="zh-CN" altLang="en-US" u="sng">
                <a:sym typeface="+mn-ea"/>
              </a:rPr>
              <a:t>，</a:t>
            </a:r>
            <a:r>
              <a:rPr lang="zh-CN" altLang="en-US">
                <a:sym typeface="+mn-ea"/>
              </a:rPr>
              <a:t>为</a:t>
            </a:r>
            <a:r>
              <a:rPr lang="en-US" altLang="zh-CN" u="sng">
                <a:sym typeface="+mn-ea"/>
              </a:rPr>
              <a:t>		</a:t>
            </a:r>
            <a:r>
              <a:rPr lang="zh-CN" altLang="en-US" u="sng">
                <a:sym typeface="+mn-ea"/>
              </a:rPr>
              <a:t>的</a:t>
            </a:r>
            <a:r>
              <a:rPr lang="zh-CN" altLang="en-US">
                <a:sym typeface="+mn-ea"/>
              </a:rPr>
              <a:t>建立做了舆论宣传和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en-US" altLang="zh-CN" u="sng">
                <a:sym typeface="+mn-ea"/>
              </a:rPr>
              <a:t>	</a:t>
            </a:r>
            <a:r>
              <a:rPr lang="zh-CN" altLang="en-US" u="sng">
                <a:sym typeface="+mn-ea"/>
              </a:rPr>
              <a:t>，</a:t>
            </a:r>
            <a:r>
              <a:rPr lang="zh-CN" altLang="en-US">
                <a:sym typeface="+mn-ea"/>
              </a:rPr>
              <a:t>推动了</a:t>
            </a:r>
            <a:r>
              <a:rPr lang="en-US" altLang="zh-CN" u="sng">
                <a:sym typeface="+mn-ea"/>
              </a:rPr>
              <a:t>		</a:t>
            </a:r>
            <a:r>
              <a:rPr lang="zh-CN" altLang="en-US">
                <a:sym typeface="+mn-ea"/>
              </a:rPr>
              <a:t>的爆发。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9" grpId="0"/>
      <p:bldP spid="10" grpId="0"/>
      <p:bldP spid="12" grpId="0"/>
      <p:bldP spid="27" grpId="0" animBg="1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1460" y="464185"/>
            <a:ext cx="2003425" cy="575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课前导学</a:t>
            </a:r>
            <a:endParaRPr lang="zh-CN" altLang="en-US" sz="28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 descr="草稿_Sheet1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29030"/>
            <a:ext cx="9197340" cy="3289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7405" y="4114165"/>
            <a:ext cx="7985125" cy="764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39752" y="434519"/>
            <a:ext cx="4031873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0" b="1" smtClean="0">
                <a:solidFill>
                  <a:schemeClr val="bg2">
                    <a:lumMod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3000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2571750"/>
            <a:ext cx="274947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平等</a:t>
            </a:r>
            <a:endParaRPr lang="zh-CN" altLang="en-US" sz="1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63888" y="2896731"/>
            <a:ext cx="3775393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人权</a:t>
            </a:r>
            <a:endParaRPr lang="zh-CN" altLang="en-US" sz="140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28184" y="1923678"/>
            <a:ext cx="274947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0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</a:t>
            </a:r>
            <a:endParaRPr lang="zh-CN" altLang="en-US" sz="1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47864" y="0"/>
            <a:ext cx="3775393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0" b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理性</a:t>
            </a:r>
            <a:endParaRPr lang="zh-CN" altLang="en-US" sz="140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9552" y="411510"/>
            <a:ext cx="3775393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0" b="1" smtClean="0">
                <a:solidFill>
                  <a:schemeClr val="tx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民主</a:t>
            </a:r>
            <a:endParaRPr lang="zh-CN" altLang="en-US" sz="140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79930" y="2255520"/>
            <a:ext cx="5735320" cy="63690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600" b="1" smtClean="0"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“</a:t>
            </a:r>
            <a:r>
              <a:rPr lang="zh-CN" altLang="en-US" sz="3600" b="1" smtClean="0"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理性时代</a:t>
            </a:r>
            <a:r>
              <a:rPr lang="en-US" altLang="zh-CN" sz="3600" b="1" smtClean="0"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”</a:t>
            </a:r>
            <a:r>
              <a:rPr lang="zh-CN" altLang="en-US" sz="3600" b="1" smtClean="0">
                <a:solidFill>
                  <a:srgbClr val="C00000"/>
                </a:solidFill>
                <a:latin typeface="汉仪颜楷简" panose="00020600040101010101" charset="-122"/>
                <a:ea typeface="汉仪颜楷简" panose="00020600040101010101" charset="-122"/>
              </a:rPr>
              <a:t>带来的影响？</a:t>
            </a:r>
            <a:endParaRPr lang="zh-CN" altLang="en-US" sz="3600" b="1">
              <a:solidFill>
                <a:srgbClr val="C0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27" name="文本框 6"/>
          <p:cNvSpPr txBox="1"/>
          <p:nvPr/>
        </p:nvSpPr>
        <p:spPr>
          <a:xfrm>
            <a:off x="539552" y="699542"/>
            <a:ext cx="8320564" cy="150541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 indent="342900">
              <a:lnSpc>
                <a:spcPct val="125000"/>
              </a:lnSpc>
            </a:pPr>
            <a:r>
              <a:rPr lang="zh-CN" altLang="en-US" sz="20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楷体" panose="02010609060101010101" pitchFamily="49" charset="-122"/>
                <a:sym typeface="+mn-ea"/>
              </a:rPr>
              <a:t>   启蒙</a:t>
            </a:r>
            <a:r>
              <a:rPr lang="zh-CN" altLang="en-US" sz="20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楷体" panose="02010609060101010101" pitchFamily="49" charset="-122"/>
                <a:sym typeface="+mn-ea"/>
              </a:rPr>
              <a:t>思想是看世界的一个新角度，要求摒弃上帝启示和传统教条，强调理性和自然规律，并且相信人类有无限发展的可能。启蒙运动的影响深远，因此，18世纪被人们称为“理性时代”。</a:t>
            </a:r>
            <a:endParaRPr lang="zh-CN" altLang="en-US" sz="20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楷体" panose="02010609060101010101" pitchFamily="49" charset="-122"/>
              <a:sym typeface="+mn-ea"/>
            </a:endParaRPr>
          </a:p>
          <a:p>
            <a:pPr algn="r">
              <a:lnSpc>
                <a:spcPct val="125000"/>
              </a:lnSpc>
            </a:pPr>
            <a:r>
              <a:rPr lang="zh-CN" altLang="en-US" sz="16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楷体" panose="02010609060101010101" pitchFamily="49" charset="-122"/>
                <a:sym typeface="+mn-ea"/>
              </a:rPr>
              <a:t>——［美］弗兰克·萨克雷、约翰·芬德林主编，史林译《世界大历史：1689—1799》</a:t>
            </a:r>
            <a:endParaRPr lang="zh-CN" altLang="en-US" sz="1600" b="1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1684000" y="11163300"/>
            <a:ext cx="0" cy="0"/>
          </a:xfrm>
          <a:prstGeom prst="rect">
            <a:avLst/>
          </a:prstGeom>
          <a:ln>
            <a:noFill/>
          </a:ln>
        </p:spPr>
      </p:pic>
      <p:sp>
        <p:nvSpPr>
          <p:cNvPr id="14" name="矩形 13"/>
          <p:cNvSpPr/>
          <p:nvPr/>
        </p:nvSpPr>
        <p:spPr>
          <a:xfrm>
            <a:off x="323528" y="195486"/>
            <a:ext cx="2443480" cy="419735"/>
          </a:xfrm>
          <a:prstGeom prst="rect">
            <a:avLst/>
          </a:prstGeom>
        </p:spPr>
        <p:txBody>
          <a:bodyPr wrap="none" lIns="51837" tIns="25919" rIns="51837" bIns="25919">
            <a:spAutoFit/>
          </a:bodyPr>
          <a:p>
            <a:r>
              <a:rPr lang="en-US" altLang="zh-CN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4.3  </a:t>
            </a:r>
            <a:r>
              <a:rPr lang="zh-CN" altLang="en-US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启蒙运动影响</a:t>
            </a:r>
            <a:endParaRPr lang="zh-CN" altLang="en-US" sz="2400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3215" y="2943225"/>
            <a:ext cx="8623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pSp>
        <p:nvGrpSpPr>
          <p:cNvPr id="15" name="组合 23"/>
          <p:cNvGrpSpPr/>
          <p:nvPr/>
        </p:nvGrpSpPr>
        <p:grpSpPr>
          <a:xfrm>
            <a:off x="0" y="3507854"/>
            <a:ext cx="8509061" cy="500048"/>
            <a:chOff x="1785918" y="2868920"/>
            <a:chExt cx="8509061" cy="500048"/>
          </a:xfrm>
        </p:grpSpPr>
        <p:sp>
          <p:nvSpPr>
            <p:cNvPr id="16" name="矩形 15"/>
            <p:cNvSpPr/>
            <p:nvPr/>
          </p:nvSpPr>
          <p:spPr>
            <a:xfrm>
              <a:off x="1785918" y="2868920"/>
              <a:ext cx="8319298" cy="50004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7" name="矩形 2"/>
            <p:cNvSpPr/>
            <p:nvPr/>
          </p:nvSpPr>
          <p:spPr>
            <a:xfrm>
              <a:off x="1785918" y="2928940"/>
              <a:ext cx="8509061" cy="400110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2000" b="1" smtClean="0">
                  <a:solidFill>
                    <a:srgbClr val="C00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①冲击欧洲封建专制统治，为资产阶级革命作了思想上和 理论上的准备；</a:t>
              </a:r>
              <a:endParaRPr lang="zh-CN" altLang="en-US" sz="2000" b="1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5148045" y="4156308"/>
            <a:ext cx="3721616" cy="500048"/>
          </a:xfrm>
          <a:prstGeom prst="rect">
            <a:avLst/>
          </a:prstGeom>
          <a:solidFill>
            <a:schemeClr val="bg2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2" name="矩形 2"/>
          <p:cNvSpPr/>
          <p:nvPr/>
        </p:nvSpPr>
        <p:spPr>
          <a:xfrm>
            <a:off x="5179795" y="4202981"/>
            <a:ext cx="3797835" cy="40011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000" b="1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②解放思想，丰富了人文主义；</a:t>
            </a:r>
            <a:endParaRPr lang="zh-CN" altLang="en-US" sz="2000" b="1" smtClean="0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11560" y="4643452"/>
            <a:ext cx="7562019" cy="500048"/>
          </a:xfrm>
          <a:prstGeom prst="rect">
            <a:avLst/>
          </a:prstGeom>
          <a:solidFill>
            <a:schemeClr val="accent4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4" name="矩形 2"/>
          <p:cNvSpPr/>
          <p:nvPr/>
        </p:nvSpPr>
        <p:spPr>
          <a:xfrm>
            <a:off x="611561" y="4691332"/>
            <a:ext cx="7734810" cy="40011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000" b="1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③对世界各地的民主革命斗争和社会进步产生了深远而积极影响。</a:t>
            </a:r>
            <a:endParaRPr lang="zh-CN" altLang="en-US" sz="2000" b="1" smtClean="0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9" grpId="0"/>
      <p:bldP spid="10" grpId="0"/>
      <p:bldP spid="12" grpId="0"/>
      <p:bldP spid="27" grpId="0" bldLvl="0" animBg="1"/>
      <p:bldP spid="13" grpId="0"/>
      <p:bldP spid="1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/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中西对比</a:t>
            </a:r>
            <a:r>
              <a:rPr lang="en-US" altLang="zh-CN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 </a:t>
            </a:r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回味思想解放</a:t>
            </a:r>
            <a:endParaRPr lang="zh-CN" altLang="en-US" sz="3200"/>
          </a:p>
        </p:txBody>
      </p:sp>
      <p:sp>
        <p:nvSpPr>
          <p:cNvPr id="5" name="文本框 4"/>
          <p:cNvSpPr txBox="1"/>
          <p:nvPr/>
        </p:nvSpPr>
        <p:spPr>
          <a:xfrm>
            <a:off x="2771775" y="987425"/>
            <a:ext cx="4775200" cy="899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>
                <a:latin typeface="+mn-ea"/>
                <a:cs typeface="+mn-ea"/>
                <a:sym typeface="+mn-ea"/>
              </a:rPr>
              <a:t>仁远乎哉？我欲仁，斯仁至矣。</a:t>
            </a:r>
            <a:endParaRPr lang="zh-CN" altLang="en-US">
              <a:latin typeface="+mn-ea"/>
              <a:cs typeface="+mn-ea"/>
              <a:sym typeface="+mn-ea"/>
            </a:endParaRPr>
          </a:p>
          <a:p>
            <a:pPr algn="r"/>
            <a:r>
              <a:rPr lang="en-US" altLang="zh-CN">
                <a:latin typeface="+mn-ea"/>
                <a:cs typeface="+mn-ea"/>
                <a:sym typeface="+mn-ea"/>
              </a:rPr>
              <a:t>——</a:t>
            </a:r>
            <a:r>
              <a:rPr lang="zh-CN" altLang="en-US">
                <a:latin typeface="+mn-ea"/>
                <a:cs typeface="+mn-ea"/>
                <a:sym typeface="+mn-ea"/>
              </a:rPr>
              <a:t>《论语</a:t>
            </a:r>
            <a:r>
              <a:rPr lang="en-US" altLang="zh-CN">
                <a:latin typeface="+mn-ea"/>
                <a:cs typeface="+mn-ea"/>
                <a:sym typeface="+mn-ea"/>
              </a:rPr>
              <a:t>·</a:t>
            </a:r>
            <a:r>
              <a:rPr lang="zh-CN" altLang="en-US">
                <a:latin typeface="+mn-ea"/>
                <a:cs typeface="+mn-ea"/>
                <a:sym typeface="+mn-ea"/>
              </a:rPr>
              <a:t>述而》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771775" y="1707515"/>
            <a:ext cx="4572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慧者心辨而不繁说，多力而不伐功，此以名誉扬天下。</a:t>
            </a:r>
            <a:endParaRPr lang="zh-CN" altLang="en-US"/>
          </a:p>
          <a:p>
            <a:pPr algn="r"/>
            <a:r>
              <a:rPr lang="en-US" altLang="zh-CN">
                <a:sym typeface="+mn-ea"/>
              </a:rPr>
              <a:t> </a:t>
            </a:r>
            <a:r>
              <a:rPr lang="en-US" altLang="zh-CN">
                <a:latin typeface="+mn-ea"/>
                <a:cs typeface="+mn-ea"/>
                <a:sym typeface="+mn-ea"/>
              </a:rPr>
              <a:t>——《墨子</a:t>
            </a:r>
            <a:r>
              <a:rPr lang="zh-CN" altLang="en-US">
                <a:sym typeface="+mn-ea"/>
              </a:rPr>
              <a:t>》</a:t>
            </a:r>
            <a:endParaRPr lang="zh-CN" altLang="en-US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88920" y="2571750"/>
            <a:ext cx="4572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大方无隅；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大器晚成；大音希声；大象无形。</a:t>
            </a:r>
            <a:endParaRPr lang="zh-CN" altLang="en-US"/>
          </a:p>
          <a:p>
            <a:pPr algn="r"/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《老子》</a:t>
            </a:r>
            <a:endParaRPr lang="zh-CN" altLang="en-US">
              <a:sym typeface="+mn-ea"/>
            </a:endParaRPr>
          </a:p>
        </p:txBody>
      </p:sp>
      <p:pic>
        <p:nvPicPr>
          <p:cNvPr id="8" name="图片 7" descr="孔子"/>
          <p:cNvPicPr>
            <a:picLocks noChangeAspect="1"/>
          </p:cNvPicPr>
          <p:nvPr/>
        </p:nvPicPr>
        <p:blipFill>
          <a:blip r:embed="rId1"/>
          <a:srcRect b="6015"/>
          <a:stretch>
            <a:fillRect/>
          </a:stretch>
        </p:blipFill>
        <p:spPr>
          <a:xfrm>
            <a:off x="251460" y="987425"/>
            <a:ext cx="2178685" cy="35261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844165" y="3435985"/>
            <a:ext cx="57696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【思考】</a:t>
            </a:r>
            <a:r>
              <a:rPr lang="zh-CN" altLang="en-US" b="1">
                <a:sym typeface="+mn-ea"/>
              </a:rPr>
              <a:t>中西思想解放的不同，文化要在什么环境下才能良性发展？</a:t>
            </a:r>
            <a:endParaRPr lang="zh-CN" altLang="en-US" b="1"/>
          </a:p>
        </p:txBody>
      </p:sp>
      <p:grpSp>
        <p:nvGrpSpPr>
          <p:cNvPr id="50" name="组合 23"/>
          <p:cNvGrpSpPr/>
          <p:nvPr/>
        </p:nvGrpSpPr>
        <p:grpSpPr>
          <a:xfrm>
            <a:off x="0" y="1779662"/>
            <a:ext cx="9144000" cy="2232247"/>
            <a:chOff x="1150979" y="2868920"/>
            <a:chExt cx="9144000" cy="79208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1" name="矩形 50"/>
            <p:cNvSpPr/>
            <p:nvPr/>
          </p:nvSpPr>
          <p:spPr>
            <a:xfrm>
              <a:off x="1150979" y="2868920"/>
              <a:ext cx="9144000" cy="79208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2" name="矩形 2"/>
            <p:cNvSpPr/>
            <p:nvPr/>
          </p:nvSpPr>
          <p:spPr>
            <a:xfrm>
              <a:off x="1546584" y="3073287"/>
              <a:ext cx="8126730" cy="3600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4000" smtClean="0">
                  <a:solidFill>
                    <a:srgbClr val="C00000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 </a:t>
              </a:r>
              <a:r>
                <a:rPr lang="en-US" altLang="zh-CN" sz="6000" smtClean="0">
                  <a:solidFill>
                    <a:srgbClr val="C00000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“</a:t>
              </a:r>
              <a:r>
                <a:rPr lang="zh-CN" altLang="en-US" sz="6000" smtClean="0">
                  <a:solidFill>
                    <a:srgbClr val="C00000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仿宋" panose="02010609060101010101" charset="-122"/>
                </a:rPr>
                <a:t>各美其美、美美与共</a:t>
              </a:r>
              <a:r>
                <a:rPr lang="en-US" altLang="zh-CN" sz="6000" smtClean="0">
                  <a:solidFill>
                    <a:srgbClr val="C00000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”</a:t>
              </a:r>
              <a:endParaRPr lang="en-US" altLang="zh-CN" sz="6000" smtClean="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1">
            <a:lum bright="20000" contrast="-10000"/>
          </a:blip>
          <a:stretch>
            <a:fillRect/>
          </a:stretch>
        </p:blipFill>
        <p:spPr bwMode="auto">
          <a:xfrm>
            <a:off x="7036318" y="0"/>
            <a:ext cx="2107682" cy="2808486"/>
          </a:xfrm>
          <a:prstGeom prst="rect">
            <a:avLst/>
          </a:prstGeom>
          <a:noFill/>
        </p:spPr>
      </p:pic>
      <p:sp>
        <p:nvSpPr>
          <p:cNvPr id="7" name="文本框 14"/>
          <p:cNvSpPr txBox="1"/>
          <p:nvPr/>
        </p:nvSpPr>
        <p:spPr>
          <a:xfrm>
            <a:off x="2339752" y="2931790"/>
            <a:ext cx="1310879" cy="100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txBody>
          <a:bodyPr lIns="68580" tIns="34290" rIns="68580" bIns="34290" anchor="ctr">
            <a:spAutoFit/>
          </a:bodyPr>
          <a:lstStyle/>
          <a:p>
            <a:r>
              <a:rPr lang="zh-CN" altLang="en-US" sz="2100" b="1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资产阶级队伍壮大</a:t>
            </a:r>
            <a:endParaRPr lang="zh-CN" altLang="en-US" sz="2100" b="1"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467544" y="2937428"/>
            <a:ext cx="1445419" cy="1038746"/>
          </a:xfrm>
          <a:prstGeom prst="rect">
            <a:avLst/>
          </a:prstGeom>
          <a:solidFill>
            <a:srgbClr val="F2DCDB"/>
          </a:solidFill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pPr algn="ctr">
              <a:buSzTx/>
            </a:pPr>
            <a:r>
              <a:rPr lang="zh-CN" altLang="en-US" sz="21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宋体" panose="02010600030101010101" pitchFamily="2" charset="-122"/>
              </a:rPr>
              <a:t>资本主义萌芽产生发展</a:t>
            </a:r>
            <a:endParaRPr lang="zh-CN" altLang="en-US" sz="2100" b="1"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宋体" panose="0201060003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1907704" y="3297468"/>
            <a:ext cx="576000" cy="10716"/>
          </a:xfrm>
          <a:prstGeom prst="line">
            <a:avLst/>
          </a:prstGeom>
          <a:ln w="13970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rot="5400000">
            <a:off x="742982" y="2445136"/>
            <a:ext cx="900000" cy="10716"/>
          </a:xfrm>
          <a:prstGeom prst="line">
            <a:avLst/>
          </a:prstGeom>
          <a:ln w="13970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文本框 1"/>
          <p:cNvSpPr txBox="1"/>
          <p:nvPr/>
        </p:nvSpPr>
        <p:spPr>
          <a:xfrm>
            <a:off x="467544" y="1532342"/>
            <a:ext cx="1445419" cy="3924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pPr>
              <a:buSzTx/>
            </a:pPr>
            <a:r>
              <a:rPr lang="zh-CN" altLang="en-US" sz="21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宋体" panose="02010600030101010101" pitchFamily="2" charset="-122"/>
              </a:rPr>
              <a:t>封建</a:t>
            </a:r>
            <a:r>
              <a:rPr lang="en-US" altLang="zh-CN" sz="21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宋体" panose="02010600030101010101" pitchFamily="2" charset="-122"/>
              </a:rPr>
              <a:t>+</a:t>
            </a:r>
            <a:r>
              <a:rPr lang="zh-CN" altLang="en-US" sz="21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宋体" panose="02010600030101010101" pitchFamily="2" charset="-122"/>
              </a:rPr>
              <a:t>教会</a:t>
            </a:r>
            <a:endParaRPr lang="zh-CN" altLang="en-US" sz="2100" b="1"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宋体" panose="02010600030101010101" pitchFamily="2" charset="-122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755576" y="2076031"/>
            <a:ext cx="1310879" cy="346249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r>
              <a:rPr lang="zh-CN" altLang="en-US" b="1" smtClean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阻  碍</a:t>
            </a:r>
            <a:endParaRPr lang="zh-CN" altLang="en-US" b="1">
              <a:solidFill>
                <a:srgbClr val="0070C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342356" y="1932015"/>
            <a:ext cx="1141412" cy="1108055"/>
          </a:xfrm>
          <a:prstGeom prst="line">
            <a:avLst/>
          </a:prstGeom>
          <a:ln w="13970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文本框 14"/>
          <p:cNvSpPr txBox="1"/>
          <p:nvPr/>
        </p:nvSpPr>
        <p:spPr>
          <a:xfrm rot="2559640">
            <a:off x="1419533" y="2143024"/>
            <a:ext cx="1310879" cy="346249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r>
              <a:rPr lang="zh-CN" altLang="en-US" b="1" smtClean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束缚思想</a:t>
            </a:r>
            <a:endParaRPr lang="zh-CN" altLang="en-US" b="1">
              <a:solidFill>
                <a:srgbClr val="0070C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3491880" y="3300167"/>
            <a:ext cx="1440160" cy="10716"/>
          </a:xfrm>
          <a:prstGeom prst="line">
            <a:avLst/>
          </a:prstGeom>
          <a:ln w="13970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文本框 14"/>
          <p:cNvSpPr txBox="1"/>
          <p:nvPr/>
        </p:nvSpPr>
        <p:spPr>
          <a:xfrm>
            <a:off x="3549153" y="2868119"/>
            <a:ext cx="1310879" cy="346249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r>
              <a:rPr lang="zh-CN" altLang="en-US" b="1" smtClean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解放思想</a:t>
            </a:r>
            <a:endParaRPr lang="zh-CN" altLang="en-US" b="1">
              <a:solidFill>
                <a:srgbClr val="0070C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17" name="文本框 14"/>
          <p:cNvSpPr txBox="1"/>
          <p:nvPr/>
        </p:nvSpPr>
        <p:spPr>
          <a:xfrm>
            <a:off x="3549153" y="3411808"/>
            <a:ext cx="1310879" cy="346249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r>
              <a:rPr lang="zh-CN" altLang="en-US" b="1" smtClean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发展经济</a:t>
            </a:r>
            <a:endParaRPr lang="zh-CN" altLang="en-US" b="1">
              <a:solidFill>
                <a:srgbClr val="0070C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5004048" y="3040070"/>
            <a:ext cx="3960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rot="10800000" flipH="1">
            <a:off x="5234807" y="2824046"/>
            <a:ext cx="0" cy="241200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文本框 14"/>
          <p:cNvSpPr txBox="1"/>
          <p:nvPr/>
        </p:nvSpPr>
        <p:spPr>
          <a:xfrm>
            <a:off x="4932040" y="3084639"/>
            <a:ext cx="1310879" cy="31547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r>
              <a:rPr lang="en-US" altLang="zh-CN" sz="16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14</a:t>
            </a:r>
            <a:r>
              <a:rPr lang="zh-CN" altLang="en-US" sz="16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世纪</a:t>
            </a:r>
            <a:endParaRPr lang="zh-CN" altLang="en-US" sz="1600" b="1"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rot="10800000" flipH="1">
            <a:off x="7020272" y="2824046"/>
            <a:ext cx="0" cy="241200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文本框 14"/>
          <p:cNvSpPr txBox="1"/>
          <p:nvPr/>
        </p:nvSpPr>
        <p:spPr>
          <a:xfrm>
            <a:off x="6645497" y="3112078"/>
            <a:ext cx="1310879" cy="31547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r>
              <a:rPr lang="en-US" altLang="zh-CN" sz="16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17</a:t>
            </a:r>
            <a:r>
              <a:rPr lang="zh-CN" altLang="en-US" sz="16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世纪</a:t>
            </a:r>
            <a:endParaRPr lang="zh-CN" altLang="en-US" sz="1600" b="1"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25" name="文本框 1"/>
          <p:cNvSpPr txBox="1"/>
          <p:nvPr/>
        </p:nvSpPr>
        <p:spPr>
          <a:xfrm>
            <a:off x="5220072" y="3331463"/>
            <a:ext cx="1800200" cy="3924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vert="horz" wrap="square" lIns="68580" tIns="34290" rIns="68580" bIns="34290" anchor="ctr">
            <a:spAutoFit/>
          </a:bodyPr>
          <a:lstStyle/>
          <a:p>
            <a:pPr algn="ctr">
              <a:buSzTx/>
            </a:pPr>
            <a:r>
              <a:rPr lang="zh-CN" altLang="en-US" sz="21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宋体" panose="02010600030101010101" pitchFamily="2" charset="-122"/>
              </a:rPr>
              <a:t>文艺复兴</a:t>
            </a:r>
            <a:endParaRPr lang="zh-CN" altLang="en-US" sz="2100" b="1"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宋体" panose="02010600030101010101" pitchFamily="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rot="10800000" flipH="1">
            <a:off x="6228184" y="2824046"/>
            <a:ext cx="0" cy="241200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文本框 14"/>
          <p:cNvSpPr txBox="1"/>
          <p:nvPr/>
        </p:nvSpPr>
        <p:spPr>
          <a:xfrm>
            <a:off x="5853409" y="3112078"/>
            <a:ext cx="1310879" cy="31547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r>
              <a:rPr lang="en-US" altLang="zh-CN" sz="16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16</a:t>
            </a:r>
            <a:r>
              <a:rPr lang="zh-CN" altLang="en-US" sz="16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世纪</a:t>
            </a:r>
            <a:endParaRPr lang="zh-CN" altLang="en-US" sz="1600" b="1"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28" name="文本框 1"/>
          <p:cNvSpPr txBox="1"/>
          <p:nvPr/>
        </p:nvSpPr>
        <p:spPr>
          <a:xfrm>
            <a:off x="6228184" y="3728377"/>
            <a:ext cx="784830" cy="71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vert="horz" wrap="square" lIns="68580" tIns="34290" rIns="68580" bIns="34290" anchor="ctr">
            <a:spAutoFit/>
          </a:bodyPr>
          <a:lstStyle/>
          <a:p>
            <a:pPr algn="ctr">
              <a:buSzTx/>
            </a:pPr>
            <a:r>
              <a:rPr lang="zh-CN" altLang="en-US" sz="21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宋体" panose="02010600030101010101" pitchFamily="2" charset="-122"/>
              </a:rPr>
              <a:t>宗教改革</a:t>
            </a:r>
            <a:endParaRPr lang="zh-CN" altLang="en-US" sz="2100" b="1"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宋体" panose="02010600030101010101" pitchFamily="2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 rot="10800000" flipH="1">
            <a:off x="7812360" y="2824046"/>
            <a:ext cx="0" cy="241200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文本框 14"/>
          <p:cNvSpPr txBox="1"/>
          <p:nvPr/>
        </p:nvSpPr>
        <p:spPr>
          <a:xfrm>
            <a:off x="7437585" y="3112078"/>
            <a:ext cx="1310879" cy="31547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r>
              <a:rPr lang="en-US" altLang="zh-CN" sz="16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18</a:t>
            </a:r>
            <a:r>
              <a:rPr lang="zh-CN" altLang="en-US" sz="16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世纪</a:t>
            </a:r>
            <a:endParaRPr lang="zh-CN" altLang="en-US" sz="1600" b="1"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cxnSp>
        <p:nvCxnSpPr>
          <p:cNvPr id="31" name="直接连接符 30"/>
          <p:cNvCxnSpPr/>
          <p:nvPr/>
        </p:nvCxnSpPr>
        <p:spPr>
          <a:xfrm rot="10800000" flipH="1">
            <a:off x="8604448" y="2824046"/>
            <a:ext cx="0" cy="241200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文本框 14"/>
          <p:cNvSpPr txBox="1"/>
          <p:nvPr/>
        </p:nvSpPr>
        <p:spPr>
          <a:xfrm>
            <a:off x="8229673" y="3112078"/>
            <a:ext cx="1310879" cy="31547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r>
              <a:rPr lang="en-US" altLang="zh-CN" sz="16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19</a:t>
            </a:r>
            <a:r>
              <a:rPr lang="zh-CN" altLang="en-US" sz="16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世纪</a:t>
            </a:r>
            <a:endParaRPr lang="zh-CN" altLang="en-US" sz="1600" b="1"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33" name="文本框 1"/>
          <p:cNvSpPr txBox="1"/>
          <p:nvPr/>
        </p:nvSpPr>
        <p:spPr>
          <a:xfrm>
            <a:off x="6228184" y="4371950"/>
            <a:ext cx="1584176" cy="39241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</a:ln>
        </p:spPr>
        <p:txBody>
          <a:bodyPr vert="horz" wrap="square" lIns="68580" tIns="34290" rIns="68580" bIns="34290" anchor="ctr">
            <a:spAutoFit/>
          </a:bodyPr>
          <a:lstStyle/>
          <a:p>
            <a:pPr algn="ctr">
              <a:buSzTx/>
            </a:pPr>
            <a:r>
              <a:rPr lang="zh-CN" altLang="en-US" sz="21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宋体" panose="02010600030101010101" pitchFamily="2" charset="-122"/>
              </a:rPr>
              <a:t>科学革命</a:t>
            </a:r>
            <a:endParaRPr lang="zh-CN" altLang="en-US" sz="2100" b="1"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宋体" panose="02010600030101010101" pitchFamily="2" charset="-122"/>
            </a:endParaRPr>
          </a:p>
        </p:txBody>
      </p:sp>
      <p:sp>
        <p:nvSpPr>
          <p:cNvPr id="34" name="文本框 1"/>
          <p:cNvSpPr txBox="1"/>
          <p:nvPr/>
        </p:nvSpPr>
        <p:spPr>
          <a:xfrm>
            <a:off x="7020272" y="4731990"/>
            <a:ext cx="1584176" cy="3924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</a:ln>
        </p:spPr>
        <p:txBody>
          <a:bodyPr vert="horz" wrap="square" lIns="68580" tIns="34290" rIns="68580" bIns="34290" anchor="ctr">
            <a:spAutoFit/>
          </a:bodyPr>
          <a:lstStyle/>
          <a:p>
            <a:pPr algn="ctr">
              <a:buSzTx/>
            </a:pPr>
            <a:r>
              <a:rPr lang="zh-CN" altLang="en-US" sz="21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宋体" panose="02010600030101010101" pitchFamily="2" charset="-122"/>
              </a:rPr>
              <a:t>启蒙运动</a:t>
            </a:r>
            <a:endParaRPr lang="zh-CN" altLang="en-US" sz="2100" b="1"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宋体" panose="02010600030101010101" pitchFamily="2" charset="-122"/>
            </a:endParaRPr>
          </a:p>
        </p:txBody>
      </p:sp>
      <p:sp>
        <p:nvSpPr>
          <p:cNvPr id="35" name="文本框 14"/>
          <p:cNvSpPr txBox="1"/>
          <p:nvPr/>
        </p:nvSpPr>
        <p:spPr>
          <a:xfrm>
            <a:off x="5364088" y="1820433"/>
            <a:ext cx="784830" cy="1219637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lIns="68580" tIns="34290" rIns="68580" bIns="34290" anchor="t">
            <a:spAutoFit/>
          </a:bodyPr>
          <a:lstStyle/>
          <a:p>
            <a:r>
              <a:rPr lang="zh-CN" altLang="en-US" sz="2100" b="1" smtClean="0">
                <a:solidFill>
                  <a:schemeClr val="accent6">
                    <a:lumMod val="7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提倡人性</a:t>
            </a:r>
            <a:endParaRPr lang="zh-CN" altLang="en-US" sz="2100" b="1" smtClean="0">
              <a:solidFill>
                <a:schemeClr val="accent6">
                  <a:lumMod val="7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  <a:p>
            <a:r>
              <a:rPr lang="zh-CN" altLang="en-US" sz="2100" b="1" smtClean="0">
                <a:solidFill>
                  <a:schemeClr val="accent6">
                    <a:lumMod val="7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反对神性</a:t>
            </a:r>
            <a:endParaRPr lang="zh-CN" altLang="en-US" sz="2100" b="1">
              <a:solidFill>
                <a:schemeClr val="accent6">
                  <a:lumMod val="7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36" name="文本框 14"/>
          <p:cNvSpPr txBox="1"/>
          <p:nvPr/>
        </p:nvSpPr>
        <p:spPr>
          <a:xfrm>
            <a:off x="6228184" y="1815934"/>
            <a:ext cx="784830" cy="1219637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lIns="68580" tIns="34290" rIns="68580" bIns="34290" anchor="t">
            <a:spAutoFit/>
          </a:bodyPr>
          <a:lstStyle/>
          <a:p>
            <a:r>
              <a:rPr lang="zh-CN" altLang="en-US" sz="2100" b="1" smtClean="0">
                <a:solidFill>
                  <a:schemeClr val="accent4">
                    <a:lumMod val="7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信仰自由</a:t>
            </a:r>
            <a:endParaRPr lang="zh-CN" altLang="en-US" sz="2100" b="1" smtClean="0">
              <a:solidFill>
                <a:schemeClr val="accent4">
                  <a:lumMod val="7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  <a:p>
            <a:r>
              <a:rPr lang="zh-CN" altLang="en-US" sz="2100" b="1" smtClean="0">
                <a:solidFill>
                  <a:schemeClr val="accent4">
                    <a:lumMod val="7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反对神权</a:t>
            </a:r>
            <a:endParaRPr lang="zh-CN" altLang="en-US" sz="2100" b="1">
              <a:solidFill>
                <a:schemeClr val="accent4">
                  <a:lumMod val="7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37" name="文本框 14"/>
          <p:cNvSpPr txBox="1"/>
          <p:nvPr/>
        </p:nvSpPr>
        <p:spPr>
          <a:xfrm>
            <a:off x="7020272" y="1815934"/>
            <a:ext cx="784830" cy="1219637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lIns="68580" tIns="34290" rIns="68580" bIns="34290" anchor="t">
            <a:spAutoFit/>
          </a:bodyPr>
          <a:lstStyle/>
          <a:p>
            <a:r>
              <a:rPr lang="zh-CN" altLang="en-US" sz="2100" b="1" smtClean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解放思想突破束缚</a:t>
            </a:r>
            <a:endParaRPr lang="zh-CN" altLang="en-US" sz="2100" b="1">
              <a:solidFill>
                <a:schemeClr val="bg2">
                  <a:lumMod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38" name="文本框 14"/>
          <p:cNvSpPr txBox="1"/>
          <p:nvPr/>
        </p:nvSpPr>
        <p:spPr>
          <a:xfrm>
            <a:off x="7812360" y="1815934"/>
            <a:ext cx="784830" cy="1219637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lIns="68580" tIns="34290" rIns="68580" bIns="34290" anchor="t">
            <a:spAutoFit/>
          </a:bodyPr>
          <a:lstStyle/>
          <a:p>
            <a:r>
              <a:rPr lang="zh-CN" altLang="en-US" sz="2100" b="1" smtClean="0">
                <a:solidFill>
                  <a:schemeClr val="accent3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理性主义反对封建</a:t>
            </a:r>
            <a:endParaRPr lang="zh-CN" altLang="en-US" sz="2100" b="1">
              <a:solidFill>
                <a:schemeClr val="accent3">
                  <a:lumMod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+mn-ea"/>
            </a:endParaRPr>
          </a:p>
        </p:txBody>
      </p:sp>
      <p:sp>
        <p:nvSpPr>
          <p:cNvPr id="39" name="直角上箭头 38"/>
          <p:cNvSpPr/>
          <p:nvPr/>
        </p:nvSpPr>
        <p:spPr>
          <a:xfrm flipH="1">
            <a:off x="2771800" y="3904006"/>
            <a:ext cx="2304256" cy="972000"/>
          </a:xfrm>
          <a:prstGeom prst="bentUpArrow">
            <a:avLst>
              <a:gd name="adj1" fmla="val 15155"/>
              <a:gd name="adj2" fmla="val 26094"/>
              <a:gd name="adj3" fmla="val 27844"/>
            </a:avLst>
          </a:prstGeom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4"/>
          <p:cNvSpPr txBox="1"/>
          <p:nvPr/>
        </p:nvSpPr>
        <p:spPr>
          <a:xfrm>
            <a:off x="3275856" y="4385581"/>
            <a:ext cx="1310879" cy="346249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r>
              <a:rPr lang="zh-CN" altLang="en-US" b="1" smtClean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思想武器</a:t>
            </a:r>
            <a:endParaRPr lang="zh-CN" altLang="en-US" b="1">
              <a:solidFill>
                <a:srgbClr val="0070C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cxnSp>
        <p:nvCxnSpPr>
          <p:cNvPr id="42" name="直接连接符 41"/>
          <p:cNvCxnSpPr/>
          <p:nvPr/>
        </p:nvCxnSpPr>
        <p:spPr>
          <a:xfrm rot="16200000" flipV="1">
            <a:off x="2687182" y="2692609"/>
            <a:ext cx="612000" cy="10716"/>
          </a:xfrm>
          <a:prstGeom prst="line">
            <a:avLst/>
          </a:prstGeom>
          <a:ln w="13970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文本框 1"/>
          <p:cNvSpPr txBox="1"/>
          <p:nvPr/>
        </p:nvSpPr>
        <p:spPr>
          <a:xfrm>
            <a:off x="2267744" y="1995686"/>
            <a:ext cx="1800200" cy="392415"/>
          </a:xfrm>
          <a:prstGeom prst="rect">
            <a:avLst/>
          </a:prstGeom>
          <a:solidFill>
            <a:srgbClr val="F2DCDB"/>
          </a:solidFill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>
              <a:buSzTx/>
            </a:pPr>
            <a:r>
              <a:rPr lang="zh-CN" altLang="en-US" sz="21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宋体" panose="02010600030101010101" pitchFamily="2" charset="-122"/>
              </a:rPr>
              <a:t>资产阶级革命</a:t>
            </a:r>
            <a:endParaRPr lang="zh-CN" altLang="en-US" sz="2100" b="1"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宋体" panose="02010600030101010101" pitchFamily="2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 rot="16200000" flipV="1">
            <a:off x="2687182" y="1648256"/>
            <a:ext cx="612000" cy="10716"/>
          </a:xfrm>
          <a:prstGeom prst="line">
            <a:avLst/>
          </a:prstGeom>
          <a:ln w="13970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文本框 1"/>
          <p:cNvSpPr txBox="1"/>
          <p:nvPr/>
        </p:nvSpPr>
        <p:spPr>
          <a:xfrm>
            <a:off x="2195736" y="955199"/>
            <a:ext cx="1872208" cy="392415"/>
          </a:xfrm>
          <a:prstGeom prst="rect">
            <a:avLst/>
          </a:prstGeom>
          <a:solidFill>
            <a:srgbClr val="F2DCDB"/>
          </a:solidFill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>
              <a:buSzTx/>
            </a:pPr>
            <a:r>
              <a:rPr lang="zh-CN" altLang="en-US" sz="21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宋体" panose="02010600030101010101" pitchFamily="2" charset="-122"/>
              </a:rPr>
              <a:t>资本主义制度</a:t>
            </a:r>
            <a:endParaRPr lang="zh-CN" altLang="en-US" sz="2100" b="1">
              <a:latin typeface="方正清刻本悦宋简体" panose="02000000000000000000" pitchFamily="2" charset="-122"/>
              <a:ea typeface="方正清刻本悦宋简体" panose="02000000000000000000" pitchFamily="2" charset="-122"/>
              <a:sym typeface="宋体" panose="02010600030101010101" pitchFamily="2" charset="-122"/>
            </a:endParaRPr>
          </a:p>
        </p:txBody>
      </p:sp>
      <p:sp>
        <p:nvSpPr>
          <p:cNvPr id="47" name="直角上箭头 46"/>
          <p:cNvSpPr/>
          <p:nvPr/>
        </p:nvSpPr>
        <p:spPr>
          <a:xfrm rot="16200000">
            <a:off x="5688124" y="-632606"/>
            <a:ext cx="1008112" cy="4104456"/>
          </a:xfrm>
          <a:prstGeom prst="bentUpArrow">
            <a:avLst>
              <a:gd name="adj1" fmla="val 13903"/>
              <a:gd name="adj2" fmla="val 16371"/>
              <a:gd name="adj3" fmla="val 32194"/>
            </a:avLst>
          </a:prstGeom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14"/>
          <p:cNvSpPr txBox="1"/>
          <p:nvPr/>
        </p:nvSpPr>
        <p:spPr>
          <a:xfrm>
            <a:off x="5652120" y="699542"/>
            <a:ext cx="1310879" cy="346249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>
            <a:spAutoFit/>
          </a:bodyPr>
          <a:lstStyle/>
          <a:p>
            <a:r>
              <a:rPr lang="zh-CN" altLang="en-US" b="1" smtClean="0">
                <a:solidFill>
                  <a:srgbClr val="0070C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提供蓝图</a:t>
            </a:r>
            <a:endParaRPr lang="zh-CN" altLang="en-US" b="1">
              <a:solidFill>
                <a:srgbClr val="0070C0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grpSp>
        <p:nvGrpSpPr>
          <p:cNvPr id="50" name="组合 23"/>
          <p:cNvGrpSpPr/>
          <p:nvPr/>
        </p:nvGrpSpPr>
        <p:grpSpPr>
          <a:xfrm>
            <a:off x="0" y="1779662"/>
            <a:ext cx="9144000" cy="2232247"/>
            <a:chOff x="1150979" y="2868920"/>
            <a:chExt cx="9144000" cy="79208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1" name="矩形 50"/>
            <p:cNvSpPr/>
            <p:nvPr/>
          </p:nvSpPr>
          <p:spPr>
            <a:xfrm>
              <a:off x="1150979" y="2868920"/>
              <a:ext cx="9144000" cy="79208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2" name="矩形 2"/>
            <p:cNvSpPr/>
            <p:nvPr/>
          </p:nvSpPr>
          <p:spPr>
            <a:xfrm>
              <a:off x="2307949" y="3124436"/>
              <a:ext cx="7231380" cy="30148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zh-CN" altLang="en-US" sz="4000" smtClean="0">
                  <a:solidFill>
                    <a:srgbClr val="C00000"/>
                  </a:solidFill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 思想解放是社会变革的先导</a:t>
              </a:r>
              <a:endParaRPr lang="zh-CN" altLang="en-US" sz="4000" smtClean="0">
                <a:solidFill>
                  <a:srgbClr val="C0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endParaRPr>
            </a:p>
          </p:txBody>
        </p:sp>
      </p:grpSp>
      <p:grpSp>
        <p:nvGrpSpPr>
          <p:cNvPr id="53" name="组合 4"/>
          <p:cNvGrpSpPr/>
          <p:nvPr/>
        </p:nvGrpSpPr>
        <p:grpSpPr>
          <a:xfrm>
            <a:off x="251520" y="267494"/>
            <a:ext cx="2088232" cy="624449"/>
            <a:chOff x="6500825" y="793736"/>
            <a:chExt cx="2088232" cy="693832"/>
          </a:xfrm>
        </p:grpSpPr>
        <p:pic>
          <p:nvPicPr>
            <p:cNvPr id="54" name="图片 53" descr="印章"/>
            <p:cNvPicPr>
              <a:picLocks noChangeAspect="1"/>
            </p:cNvPicPr>
            <p:nvPr/>
          </p:nvPicPr>
          <p:blipFill>
            <a:blip r:embed="rId2">
              <a:lum bright="10000" contrast="-30000"/>
            </a:blip>
            <a:stretch>
              <a:fillRect/>
            </a:stretch>
          </p:blipFill>
          <p:spPr>
            <a:xfrm rot="5400000">
              <a:off x="7198025" y="96536"/>
              <a:ext cx="693832" cy="2088232"/>
            </a:xfrm>
            <a:prstGeom prst="rect">
              <a:avLst/>
            </a:prstGeom>
          </p:spPr>
        </p:pic>
        <p:sp>
          <p:nvSpPr>
            <p:cNvPr id="55" name="矩形 54"/>
            <p:cNvSpPr/>
            <p:nvPr/>
          </p:nvSpPr>
          <p:spPr>
            <a:xfrm>
              <a:off x="6715140" y="865175"/>
              <a:ext cx="1657894" cy="5813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800" b="1">
                  <a:solidFill>
                    <a:prstClr val="black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课堂小结</a:t>
              </a:r>
              <a:endParaRPr lang="en-US" altLang="zh-CN" sz="2800" b="1">
                <a:solidFill>
                  <a:prstClr val="black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9" grpId="0" animBg="1"/>
      <p:bldP spid="10" grpId="0"/>
      <p:bldP spid="13" grpId="0"/>
      <p:bldP spid="16" grpId="0"/>
      <p:bldP spid="17" grpId="0"/>
      <p:bldP spid="22" grpId="0"/>
      <p:bldP spid="24" grpId="0"/>
      <p:bldP spid="25" grpId="0" animBg="1"/>
      <p:bldP spid="27" grpId="0"/>
      <p:bldP spid="28" grpId="0" animBg="1"/>
      <p:bldP spid="30" grpId="0"/>
      <p:bldP spid="32" grpId="0"/>
      <p:bldP spid="33" grpId="0" animBg="1"/>
      <p:bldP spid="34" grpId="0" animBg="1"/>
      <p:bldP spid="35" grpId="0"/>
      <p:bldP spid="36" grpId="0"/>
      <p:bldP spid="37" grpId="0"/>
      <p:bldP spid="38" grpId="0"/>
      <p:bldP spid="39" grpId="0" animBg="1"/>
      <p:bldP spid="40" grpId="0"/>
      <p:bldP spid="44" grpId="0" animBg="1"/>
      <p:bldP spid="46" grpId="0" animBg="1"/>
      <p:bldP spid="47" grpId="0" animBg="1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雅典学院"/>
          <p:cNvPicPr>
            <a:picLocks noChangeAspect="1"/>
          </p:cNvPicPr>
          <p:nvPr/>
        </p:nvPicPr>
        <p:blipFill>
          <a:blip r:embed="rId1">
            <a:alphaModFix amt="79000"/>
          </a:blip>
          <a:stretch>
            <a:fillRect/>
          </a:stretch>
        </p:blipFill>
        <p:spPr>
          <a:xfrm>
            <a:off x="-36195" y="-20320"/>
            <a:ext cx="9215120" cy="51498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560" y="123190"/>
            <a:ext cx="5932805" cy="146494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800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雅酷黑 65W" panose="020B0604020202020204" charset="-122"/>
                <a:ea typeface="汉仪雅酷黑 65W" panose="020B0604020202020204" charset="-122"/>
              </a:rPr>
              <a:t>《雅典学院》</a:t>
            </a:r>
            <a:endParaRPr lang="zh-CN" altLang="en-US" sz="800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雅酷黑 65W" panose="020B0604020202020204" charset="-122"/>
              <a:ea typeface="汉仪雅酷黑 65W" panose="020B0604020202020204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1829126"/>
            <a:ext cx="4067944" cy="3314374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00114"/>
            <a:ext cx="2143140" cy="3277744"/>
          </a:xfrm>
          <a:prstGeom prst="rect">
            <a:avLst/>
          </a:prstGeom>
        </p:spPr>
      </p:pic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2928926" y="1142990"/>
            <a:ext cx="6143668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“</a:t>
            </a:r>
            <a:r>
              <a:rPr lang="zh-CN" altLang="en-US" sz="240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富人</a:t>
            </a: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想要</a:t>
            </a:r>
            <a:r>
              <a:rPr lang="zh-CN" altLang="en-US" sz="240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进天堂</a:t>
            </a: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，比骆驼穿过针眼还</a:t>
            </a:r>
            <a:r>
              <a:rPr lang="zh-CN" altLang="en-US" sz="240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难</a:t>
            </a: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。</a:t>
            </a:r>
            <a:r>
              <a:rPr lang="en-US" altLang="zh-CN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”</a:t>
            </a:r>
            <a:endParaRPr lang="en-US" altLang="zh-CN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r"/>
            <a:r>
              <a:rPr lang="en-US" altLang="zh-CN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—《</a:t>
            </a: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新约</a:t>
            </a:r>
            <a:r>
              <a:rPr lang="en-US" altLang="zh-CN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.</a:t>
            </a: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马太福音</a:t>
            </a:r>
            <a:r>
              <a:rPr lang="en-US" altLang="zh-CN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》19</a:t>
            </a:r>
            <a:r>
              <a: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章</a:t>
            </a:r>
            <a:endParaRPr lang="zh-CN" altLang="en-US" sz="24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 t="8848" b="20366"/>
          <a:stretch>
            <a:fillRect/>
          </a:stretch>
        </p:blipFill>
        <p:spPr bwMode="auto">
          <a:xfrm>
            <a:off x="2428828" y="1000114"/>
            <a:ext cx="909205" cy="1143008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3286116" y="285734"/>
            <a:ext cx="5396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物质生活满足之后你还想要什么？</a:t>
            </a:r>
            <a:endParaRPr lang="zh-CN" altLang="en-US" sz="2800">
              <a:solidFill>
                <a:srgbClr val="C00000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sp>
        <p:nvSpPr>
          <p:cNvPr id="14" name="文本框 12"/>
          <p:cNvSpPr txBox="1">
            <a:spLocks noChangeArrowheads="1"/>
          </p:cNvSpPr>
          <p:nvPr/>
        </p:nvSpPr>
        <p:spPr bwMode="auto">
          <a:xfrm>
            <a:off x="3286116" y="2357436"/>
            <a:ext cx="585788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钱越赚越多，离天堂却越来越远。怎么办？</a:t>
            </a:r>
            <a:endParaRPr lang="zh-CN" alt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3286116" y="2927350"/>
            <a:ext cx="5715008" cy="1938992"/>
          </a:xfrm>
          <a:prstGeom prst="rect">
            <a:avLst/>
          </a:prstGeom>
          <a:solidFill>
            <a:srgbClr val="D9D9D9">
              <a:alpha val="41960"/>
            </a:srgbClr>
          </a:solidFill>
          <a:ln w="19050">
            <a:solidFill>
              <a:srgbClr val="C00000"/>
            </a:solidFill>
            <a:prstDash val="dash"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中山行书百年纪念版" pitchFamily="49" charset="-122"/>
                <a:ea typeface="中山行书百年纪念版" pitchFamily="49" charset="-122"/>
              </a:rPr>
              <a:t>    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</a:rPr>
              <a:t>他们</a:t>
            </a:r>
            <a:r>
              <a:rPr lang="zh-CN" altLang="en-US" sz="2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</a:rPr>
              <a:t>依靠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</a:rPr>
              <a:t>从商业、银行和工业活动中获得的</a:t>
            </a:r>
            <a:r>
              <a:rPr lang="zh-CN" altLang="en-US" sz="2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</a:rPr>
              <a:t>财富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</a:rPr>
              <a:t>，能够</a:t>
            </a:r>
            <a:r>
              <a:rPr lang="zh-CN" altLang="en-US" sz="2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</a:rPr>
              <a:t>雇用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</a:rPr>
              <a:t>大批诗人，学者和艺术家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</a:rPr>
              <a:t>…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</a:rPr>
              <a:t>通过这些人，</a:t>
            </a:r>
            <a:r>
              <a:rPr lang="zh-CN" altLang="en-US" sz="2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</a:rPr>
              <a:t>资产阶级得以发抒他们自己的理想与价值观念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</a:rPr>
              <a:t>。 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</a:endParaRPr>
          </a:p>
          <a:p>
            <a:pPr algn="r"/>
            <a:r>
              <a:rPr lang="en-US" altLang="zh-CN" sz="2400" b="1">
                <a:latin typeface="宋体" panose="02010600030101010101" pitchFamily="2" charset="-122"/>
              </a:rPr>
              <a:t>   </a:t>
            </a:r>
            <a:r>
              <a:rPr lang="en-US" altLang="zh-CN" b="1">
                <a:latin typeface="宋体" panose="02010600030101010101" pitchFamily="2" charset="-122"/>
              </a:rPr>
              <a:t>—G.Brucker《</a:t>
            </a:r>
            <a:r>
              <a:rPr lang="zh-CN" altLang="en-US" b="1">
                <a:latin typeface="宋体" panose="02010600030101010101" pitchFamily="2" charset="-122"/>
              </a:rPr>
              <a:t>文艺复兴时期的佛罗伦萨</a:t>
            </a:r>
            <a:r>
              <a:rPr lang="en-US" altLang="zh-CN" b="1">
                <a:latin typeface="宋体" panose="02010600030101010101" pitchFamily="2" charset="-122"/>
              </a:rPr>
              <a:t>》</a:t>
            </a:r>
            <a:endParaRPr lang="en-US" altLang="zh-CN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-1"/>
            <a:ext cx="9144000" cy="5627077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0" y="0"/>
            <a:ext cx="9198610" cy="566801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339752" y="771550"/>
            <a:ext cx="274947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sz="20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268141"/>
            <a:ext cx="9144000" cy="465534"/>
          </a:xfrm>
          <a:prstGeom prst="rect">
            <a:avLst/>
          </a:prstGeom>
          <a:solidFill>
            <a:schemeClr val="bg1">
              <a:lumMod val="6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noProof="1"/>
          </a:p>
        </p:txBody>
      </p:sp>
      <p:sp>
        <p:nvSpPr>
          <p:cNvPr id="4" name="TextBox 3"/>
          <p:cNvSpPr txBox="1"/>
          <p:nvPr/>
        </p:nvSpPr>
        <p:spPr>
          <a:xfrm>
            <a:off x="472628" y="-579770"/>
            <a:ext cx="3742182" cy="6247864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0000" b="1" noProof="1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40000" b="1" noProof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4" name="矩形 4"/>
          <p:cNvSpPr>
            <a:spLocks noChangeArrowheads="1"/>
          </p:cNvSpPr>
          <p:nvPr/>
        </p:nvSpPr>
        <p:spPr bwMode="auto">
          <a:xfrm>
            <a:off x="6143636" y="2208912"/>
            <a:ext cx="2928958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文艺复兴</a:t>
            </a:r>
            <a:endParaRPr lang="en-US" altLang="zh-CN" sz="32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3200" b="1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欲望觉醒</a:t>
            </a:r>
            <a:endParaRPr lang="zh-CN" altLang="en-US" sz="3200" b="1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2643758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觉醒</a:t>
            </a:r>
            <a:endParaRPr lang="zh-CN" altLang="en-US" sz="88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7999" y="1643056"/>
            <a:ext cx="8520281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000" smtClean="0">
                <a:solidFill>
                  <a:schemeClr val="bg2">
                    <a:lumMod val="50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美第奇家族</a:t>
            </a:r>
            <a:endParaRPr lang="zh-CN" altLang="en-US" sz="13000">
              <a:solidFill>
                <a:schemeClr val="bg2">
                  <a:lumMod val="50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2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0"/>
            <a:ext cx="4696665" cy="250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96788" y="2000245"/>
            <a:ext cx="4547212" cy="3143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6"/>
          <p:cNvSpPr/>
          <p:nvPr/>
        </p:nvSpPr>
        <p:spPr>
          <a:xfrm>
            <a:off x="4644008" y="195486"/>
            <a:ext cx="4357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  世界四大美术馆之一、藏品达十三万件的乌菲奇美术馆，是他们家的办公室。</a:t>
            </a:r>
            <a:endParaRPr lang="zh-CN" altLang="en-US" sz="20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88024" y="1203598"/>
            <a:ext cx="400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     佛罗伦萨最大的美术馆碧提宫，也是他们的宫殿</a:t>
            </a:r>
            <a:r>
              <a:rPr lang="en-US" altLang="zh-CN" sz="200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……</a:t>
            </a:r>
            <a:r>
              <a:rPr lang="zh-CN" altLang="en-US" sz="200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之一</a:t>
            </a:r>
            <a:r>
              <a:rPr lang="en-US" altLang="zh-CN" sz="2000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……</a:t>
            </a:r>
            <a:endParaRPr lang="zh-CN" altLang="en-US" sz="200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7158" y="3939902"/>
            <a:ext cx="40719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smtClean="0">
                <a:solidFill>
                  <a:srgbClr val="C00000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     没有美第奇家族，文艺复兴可能是另外一回事。</a:t>
            </a:r>
            <a:r>
              <a:rPr lang="en-US" altLang="zh-CN" sz="3200" b="1" smtClean="0">
                <a:latin typeface="宋体" panose="02010600030101010101" pitchFamily="2" charset="-122"/>
              </a:rPr>
              <a:t> </a:t>
            </a:r>
            <a:endParaRPr lang="en-US" altLang="zh-CN" sz="3200" b="1" smtClean="0">
              <a:latin typeface="宋体" panose="02010600030101010101" pitchFamily="2" charset="-122"/>
            </a:endParaRPr>
          </a:p>
          <a:p>
            <a:pPr algn="r"/>
            <a:r>
              <a:rPr lang="en-US" altLang="zh-CN" sz="1400" b="1" smtClean="0">
                <a:latin typeface="宋体" panose="02010600030101010101" pitchFamily="2" charset="-122"/>
              </a:rPr>
              <a:t>—G.Brucker《</a:t>
            </a:r>
            <a:r>
              <a:rPr lang="zh-CN" altLang="en-US" sz="1400" b="1" smtClean="0">
                <a:latin typeface="宋体" panose="02010600030101010101" pitchFamily="2" charset="-122"/>
              </a:rPr>
              <a:t>文艺复兴时期的佛罗伦萨</a:t>
            </a:r>
            <a:r>
              <a:rPr lang="en-US" altLang="zh-CN" sz="1400" b="1" smtClean="0">
                <a:latin typeface="宋体" panose="02010600030101010101" pitchFamily="2" charset="-122"/>
              </a:rPr>
              <a:t>》</a:t>
            </a:r>
            <a:endParaRPr lang="zh-CN" altLang="en-US" sz="1400" smtClean="0"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2139702"/>
            <a:ext cx="4644008" cy="1857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/>
      <p:bldP spid="8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">
            <a:alphaModFix amt="69000"/>
          </a:blip>
          <a:srcRect l="32086" t="22247" r="22751"/>
          <a:stretch>
            <a:fillRect/>
          </a:stretch>
        </p:blipFill>
        <p:spPr bwMode="auto">
          <a:xfrm>
            <a:off x="4643756" y="0"/>
            <a:ext cx="442912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0" contrast="-50000"/>
          </a:blip>
          <a:srcRect l="62998"/>
          <a:stretch>
            <a:fillRect/>
          </a:stretch>
        </p:blipFill>
        <p:spPr bwMode="auto">
          <a:xfrm>
            <a:off x="-36195" y="0"/>
            <a:ext cx="2593975" cy="5610225"/>
          </a:xfrm>
          <a:prstGeom prst="rect">
            <a:avLst/>
          </a:prstGeom>
          <a:noFill/>
        </p:spPr>
      </p:pic>
      <p:grpSp>
        <p:nvGrpSpPr>
          <p:cNvPr id="14" name="组合 13" descr="7b0a202020202274657874626f78223a2022220a7d0a"/>
          <p:cNvGrpSpPr/>
          <p:nvPr/>
        </p:nvGrpSpPr>
        <p:grpSpPr>
          <a:xfrm>
            <a:off x="755650" y="123825"/>
            <a:ext cx="5394960" cy="2591435"/>
            <a:chOff x="4716" y="3432"/>
            <a:chExt cx="8733" cy="3277"/>
          </a:xfrm>
        </p:grpSpPr>
        <p:sp>
          <p:nvSpPr>
            <p:cNvPr id="18" name="矩形 17"/>
            <p:cNvSpPr/>
            <p:nvPr/>
          </p:nvSpPr>
          <p:spPr>
            <a:xfrm>
              <a:off x="4716" y="3432"/>
              <a:ext cx="8733" cy="3277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>
              <a:glow rad="127000">
                <a:schemeClr val="accent1">
                  <a:alpha val="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054" y="3610"/>
              <a:ext cx="8142" cy="3049"/>
            </a:xfrm>
            <a:prstGeom prst="rect">
              <a:avLst/>
            </a:prstGeom>
            <a:solidFill>
              <a:schemeClr val="bg1">
                <a:alpha val="91000"/>
              </a:schemeClr>
            </a:solidFill>
            <a:effectLst>
              <a:glow rad="127000">
                <a:schemeClr val="accent1">
                  <a:alpha val="0"/>
                </a:schemeClr>
              </a:glow>
            </a:effectLst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材料二：十四世纪，欧洲的历史开始进入了近代文明的黎明期。在意大利的佛罗伦萨、威尼斯等地，工商业已经有了长足发展，一些城市还出现了</a:t>
              </a:r>
              <a:r>
                <a:rPr lang="zh-CN" altLang="en-US" sz="1600" dirty="0">
                  <a:solidFill>
                    <a:srgbClr val="FF0000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资本主义萌芽，新兴资产阶级开始走上政治舞台。</a:t>
              </a:r>
              <a:r>
                <a:rPr lang="zh-CN" altLang="en-US" sz="1600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他们需要</a:t>
              </a:r>
              <a:r>
                <a:rPr lang="zh-CN" altLang="en-US" sz="1600" dirty="0">
                  <a:solidFill>
                    <a:srgbClr val="FF0000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新的意识形态</a:t>
              </a:r>
              <a:r>
                <a:rPr lang="zh-CN" altLang="en-US" sz="1600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，为他们所追求的政治、经济利益辩护，他们需要</a:t>
              </a:r>
              <a:r>
                <a:rPr lang="zh-CN" altLang="en-US" sz="1600" dirty="0">
                  <a:solidFill>
                    <a:srgbClr val="FF0000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新的学术、新的文化，</a:t>
              </a:r>
              <a:r>
                <a:rPr lang="zh-CN" altLang="en-US" sz="1600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为他们所做的一切给予支持。这样，一种完全崭新的近代精神就产生了。</a:t>
              </a:r>
              <a:r>
                <a:rPr lang="en-US" altLang="zh-CN" sz="1600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 </a:t>
              </a:r>
              <a:endParaRPr lang="en-US" altLang="zh-CN" sz="1600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endParaRPr>
            </a:p>
            <a:p>
              <a:pPr algn="r"/>
              <a:r>
                <a:rPr lang="en-US" altLang="zh-CN" sz="1600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 ——</a:t>
              </a:r>
              <a:r>
                <a:rPr lang="zh-CN" altLang="en-US" sz="1600" dirty="0">
                  <a:solidFill>
                    <a:prstClr val="black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纪录片《世界历史》解说词</a:t>
              </a:r>
              <a:endParaRPr lang="zh-CN" altLang="en-US" sz="1600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619885" y="2860040"/>
            <a:ext cx="4821555" cy="2207895"/>
          </a:xfrm>
          <a:prstGeom prst="rect">
            <a:avLst/>
          </a:prstGeom>
          <a:solidFill>
            <a:schemeClr val="bg1">
              <a:alpha val="9100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 dirty="0">
              <a:solidFill>
                <a:prstClr val="black"/>
              </a:solidFill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691640" y="3003550"/>
            <a:ext cx="4352290" cy="2002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>
              <a:lnSpc>
                <a:spcPct val="114000"/>
              </a:lnSpc>
            </a:pPr>
            <a:r>
              <a:rPr lang="en-US" altLang="zh-CN" sz="2000" b="1">
                <a:latin typeface="仿宋" panose="02010609060101010101" charset="-122"/>
                <a:ea typeface="仿宋" panose="02010609060101010101" charset="-122"/>
                <a:sym typeface="+mn-ea"/>
              </a:rPr>
              <a:t> </a:t>
            </a:r>
            <a:r>
              <a:rPr lang="zh-CN" altLang="en-US" sz="1600" b="1">
                <a:latin typeface="仿宋" panose="02010609060101010101" charset="-122"/>
                <a:ea typeface="仿宋" panose="02010609060101010101" charset="-122"/>
                <a:sym typeface="+mn-ea"/>
              </a:rPr>
              <a:t>材料三：</a:t>
            </a:r>
            <a:r>
              <a:rPr lang="zh-CN" altLang="zh-CN" sz="1600" b="1" smtClean="0">
                <a:latin typeface="仿宋" panose="02010609060101010101" charset="-122"/>
                <a:ea typeface="仿宋" panose="02010609060101010101" charset="-122"/>
                <a:sym typeface="+mn-ea"/>
              </a:rPr>
              <a:t>欧洲人</a:t>
            </a:r>
            <a:r>
              <a:rPr lang="zh-CN" altLang="zh-CN" sz="1600" b="1">
                <a:latin typeface="仿宋" panose="02010609060101010101" charset="-122"/>
                <a:ea typeface="仿宋" panose="02010609060101010101" charset="-122"/>
                <a:sym typeface="+mn-ea"/>
              </a:rPr>
              <a:t>对这场死亡的体验是前所未有的</a:t>
            </a:r>
            <a:r>
              <a:rPr lang="zh-CN" altLang="en-US" sz="1600" b="1">
                <a:latin typeface="仿宋" panose="02010609060101010101" charset="-122"/>
                <a:ea typeface="仿宋" panose="02010609060101010101" charset="-122"/>
                <a:sym typeface="+mn-ea"/>
              </a:rPr>
              <a:t>。</a:t>
            </a:r>
            <a:r>
              <a:rPr lang="zh-CN" altLang="zh-CN" sz="1600" b="1">
                <a:latin typeface="仿宋" panose="02010609060101010101" charset="-122"/>
                <a:ea typeface="仿宋" panose="02010609060101010101" charset="-122"/>
                <a:sym typeface="+mn-ea"/>
              </a:rPr>
              <a:t>一方面它促使人们对于基督所讲的爱心</a:t>
            </a:r>
            <a:r>
              <a:rPr lang="zh-CN" altLang="en-US" sz="1600" b="1">
                <a:latin typeface="仿宋" panose="02010609060101010101" charset="-122"/>
                <a:ea typeface="仿宋" panose="02010609060101010101" charset="-122"/>
                <a:sym typeface="+mn-ea"/>
              </a:rPr>
              <a:t>，</a:t>
            </a:r>
            <a:r>
              <a:rPr lang="zh-CN" altLang="zh-CN" sz="16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对于自身既定的存在方式进行了思索</a:t>
            </a:r>
            <a:r>
              <a:rPr lang="zh-CN" altLang="zh-CN" sz="1600" b="1">
                <a:latin typeface="仿宋" panose="02010609060101010101" charset="-122"/>
                <a:ea typeface="仿宋" panose="02010609060101010101" charset="-122"/>
                <a:sym typeface="+mn-ea"/>
              </a:rPr>
              <a:t>……另一方面</a:t>
            </a:r>
            <a:r>
              <a:rPr lang="en-US" altLang="zh-CN" sz="1600" b="1">
                <a:latin typeface="仿宋" panose="02010609060101010101" charset="-122"/>
                <a:ea typeface="仿宋" panose="02010609060101010101" charset="-122"/>
                <a:sym typeface="+mn-ea"/>
              </a:rPr>
              <a:t>,</a:t>
            </a:r>
            <a:r>
              <a:rPr lang="zh-CN" altLang="zh-CN" sz="1600" b="1">
                <a:latin typeface="仿宋" panose="02010609060101010101" charset="-122"/>
                <a:ea typeface="仿宋" panose="02010609060101010101" charset="-122"/>
                <a:sym typeface="+mn-ea"/>
              </a:rPr>
              <a:t> 唤起了</a:t>
            </a:r>
            <a:r>
              <a:rPr lang="zh-CN" altLang="zh-CN" sz="16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对自我生命存在幸福的追求</a:t>
            </a:r>
            <a:r>
              <a:rPr lang="zh-CN" altLang="zh-CN" sz="1600" b="1">
                <a:latin typeface="仿宋" panose="02010609060101010101" charset="-122"/>
                <a:ea typeface="仿宋" panose="02010609060101010101" charset="-122"/>
                <a:sym typeface="+mn-ea"/>
              </a:rPr>
              <a:t>和</a:t>
            </a:r>
            <a:r>
              <a:rPr lang="zh-CN" altLang="zh-CN" sz="16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对生之权利的百般珍惜</a:t>
            </a:r>
            <a:r>
              <a:rPr lang="zh-CN" altLang="zh-CN" sz="1600" b="1">
                <a:latin typeface="仿宋" panose="02010609060101010101" charset="-122"/>
                <a:ea typeface="仿宋" panose="02010609060101010101" charset="-122"/>
                <a:sym typeface="+mn-ea"/>
              </a:rPr>
              <a:t>。</a:t>
            </a:r>
            <a:r>
              <a:rPr lang="en-US" altLang="zh-CN" sz="1600" b="1">
                <a:latin typeface="仿宋" panose="02010609060101010101" charset="-122"/>
                <a:ea typeface="仿宋" panose="02010609060101010101" charset="-122"/>
                <a:sym typeface="+mn-ea"/>
              </a:rPr>
              <a:t>        </a:t>
            </a:r>
            <a:endParaRPr lang="en-US" altLang="zh-CN" sz="1600" b="1" smtClean="0">
              <a:latin typeface="仿宋" panose="02010609060101010101" charset="-122"/>
              <a:ea typeface="仿宋" panose="02010609060101010101" charset="-122"/>
            </a:endParaRPr>
          </a:p>
          <a:p>
            <a:pPr algn="r">
              <a:lnSpc>
                <a:spcPct val="114000"/>
              </a:lnSpc>
            </a:pPr>
            <a:r>
              <a:rPr lang="zh-CN" altLang="zh-CN" sz="1600" b="1" smtClean="0">
                <a:latin typeface="仿宋" panose="02010609060101010101" charset="-122"/>
                <a:ea typeface="仿宋" panose="02010609060101010101" charset="-122"/>
                <a:sym typeface="+mn-ea"/>
              </a:rPr>
              <a:t>——</a:t>
            </a:r>
            <a:r>
              <a:rPr lang="zh-CN" altLang="zh-CN" sz="1600" b="1">
                <a:latin typeface="仿宋" panose="02010609060101010101" charset="-122"/>
                <a:ea typeface="仿宋" panose="02010609060101010101" charset="-122"/>
                <a:sym typeface="+mn-ea"/>
              </a:rPr>
              <a:t>沈之</a:t>
            </a:r>
            <a:r>
              <a:rPr lang="zh-CN" altLang="zh-CN" sz="1600" b="1" smtClean="0">
                <a:latin typeface="仿宋" panose="02010609060101010101" charset="-122"/>
                <a:ea typeface="仿宋" panose="02010609060101010101" charset="-122"/>
                <a:sym typeface="+mn-ea"/>
              </a:rPr>
              <a:t>兴</a:t>
            </a:r>
            <a:endParaRPr lang="en-US" altLang="zh-CN" sz="1600" b="1" smtClean="0">
              <a:latin typeface="仿宋" panose="02010609060101010101" charset="-122"/>
              <a:ea typeface="仿宋" panose="02010609060101010101" charset="-122"/>
            </a:endParaRPr>
          </a:p>
          <a:p>
            <a:pPr algn="r">
              <a:lnSpc>
                <a:spcPct val="114000"/>
              </a:lnSpc>
            </a:pPr>
            <a:r>
              <a:rPr lang="zh-CN" altLang="zh-CN" sz="1600" b="1" smtClean="0">
                <a:latin typeface="仿宋" panose="02010609060101010101" charset="-122"/>
                <a:ea typeface="仿宋" panose="02010609060101010101" charset="-122"/>
                <a:sym typeface="+mn-ea"/>
              </a:rPr>
              <a:t>《西方文化史》</a:t>
            </a:r>
            <a:endParaRPr lang="zh-CN" altLang="zh-CN" sz="1600" b="1" smtClean="0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0" contrast="-50000"/>
          </a:blip>
          <a:srcRect l="62998"/>
          <a:stretch>
            <a:fillRect/>
          </a:stretch>
        </p:blipFill>
        <p:spPr bwMode="auto">
          <a:xfrm>
            <a:off x="-36195" y="0"/>
            <a:ext cx="2593975" cy="5610225"/>
          </a:xfrm>
          <a:prstGeom prst="rect">
            <a:avLst/>
          </a:prstGeom>
          <a:noFill/>
        </p:spPr>
      </p:pic>
      <p:grpSp>
        <p:nvGrpSpPr>
          <p:cNvPr id="22" name="组合 21"/>
          <p:cNvGrpSpPr/>
          <p:nvPr/>
        </p:nvGrpSpPr>
        <p:grpSpPr>
          <a:xfrm>
            <a:off x="6084251" y="1995392"/>
            <a:ext cx="3143272" cy="3148108"/>
            <a:chOff x="5214942" y="1285866"/>
            <a:chExt cx="3143272" cy="3148108"/>
          </a:xfrm>
        </p:grpSpPr>
        <p:pic>
          <p:nvPicPr>
            <p:cNvPr id="55298" name="Picture 2" descr="https://gimg2.baidu.com/image_search/src=http%3A%2F%2Fbpic.588ku.com%2Felement_origin_min_pic%2F17%2F02%2F15%2Ff4baddeb4ea049ff5430c812a9ad7486.jpg&amp;refer=http%3A%2F%2Fbpic.588ku.com&amp;app=2002&amp;size=f9999,10000&amp;q=a80&amp;n=0&amp;g=0n&amp;fmt=jpeg?sec=1618649801&amp;t=b35f279a458d43d57d2bb848d0044acd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 flipV="1">
              <a:off x="5214942" y="1285866"/>
              <a:ext cx="3143272" cy="3148108"/>
            </a:xfrm>
            <a:prstGeom prst="rect">
              <a:avLst/>
            </a:prstGeom>
            <a:noFill/>
          </p:spPr>
        </p:pic>
        <p:sp>
          <p:nvSpPr>
            <p:cNvPr id="11" name="矩形 10"/>
            <p:cNvSpPr/>
            <p:nvPr/>
          </p:nvSpPr>
          <p:spPr>
            <a:xfrm>
              <a:off x="6286512" y="1912848"/>
              <a:ext cx="936104" cy="20162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smtClean="0">
                  <a:solidFill>
                    <a:srgbClr val="FFC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社会存在</a:t>
              </a:r>
              <a:endParaRPr lang="en-US" altLang="zh-CN" sz="2800" b="1" smtClean="0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 algn="ctr"/>
              <a:endParaRPr lang="en-US" altLang="zh-CN" sz="800" b="1" smtClean="0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 algn="ctr"/>
              <a:r>
                <a:rPr lang="zh-CN" altLang="en-US" sz="2800" b="1" smtClean="0">
                  <a:solidFill>
                    <a:srgbClr val="FFC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决定</a:t>
              </a:r>
              <a:endParaRPr lang="en-US" altLang="zh-CN" sz="2800" b="1" smtClean="0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 algn="ctr"/>
              <a:endParaRPr lang="en-US" altLang="zh-CN" sz="800" b="1" smtClean="0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pPr algn="ctr"/>
              <a:r>
                <a:rPr lang="zh-CN" altLang="en-US" sz="2800" b="1" smtClean="0">
                  <a:solidFill>
                    <a:srgbClr val="FFC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社会意识</a:t>
              </a:r>
              <a:endParaRPr lang="zh-CN" altLang="en-US" sz="2800" b="1">
                <a:solidFill>
                  <a:srgbClr val="FFC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356995" y="3006090"/>
            <a:ext cx="4727575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美第奇家族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为首的</a:t>
            </a:r>
            <a:r>
              <a:rPr lang="zh-CN" altLang="en-US" sz="2400" b="1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新兴资产阶级</a:t>
            </a:r>
            <a:r>
              <a:rPr lang="zh-CN" altLang="en-US" sz="2400" b="1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的大力</a:t>
            </a:r>
            <a:r>
              <a:rPr lang="zh-CN" altLang="en-US" sz="24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扶持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19672" y="3943910"/>
            <a:ext cx="2928958" cy="533103"/>
            <a:chOff x="1785918" y="2928940"/>
            <a:chExt cx="2928958" cy="533103"/>
          </a:xfrm>
        </p:grpSpPr>
        <p:grpSp>
          <p:nvGrpSpPr>
            <p:cNvPr id="7" name="组合 6"/>
            <p:cNvGrpSpPr/>
            <p:nvPr/>
          </p:nvGrpSpPr>
          <p:grpSpPr>
            <a:xfrm>
              <a:off x="1785918" y="2928940"/>
              <a:ext cx="2928958" cy="500048"/>
              <a:chOff x="1785918" y="2928940"/>
              <a:chExt cx="2714644" cy="500048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3143240" y="2928940"/>
                <a:ext cx="1357322" cy="500048"/>
              </a:xfrm>
              <a:prstGeom prst="rect">
                <a:avLst/>
              </a:prstGeom>
              <a:solidFill>
                <a:schemeClr val="bg2">
                  <a:lumMod val="50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1785918" y="2928940"/>
                <a:ext cx="1357322" cy="50004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sp>
          <p:nvSpPr>
            <p:cNvPr id="3" name="矩形 2"/>
            <p:cNvSpPr/>
            <p:nvPr/>
          </p:nvSpPr>
          <p:spPr>
            <a:xfrm>
              <a:off x="2506874" y="3000378"/>
              <a:ext cx="14221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smtClean="0">
                  <a:solidFill>
                    <a:srgbClr val="C00000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文艺复兴</a:t>
              </a:r>
              <a:endParaRPr lang="zh-CN" altLang="en-US" sz="240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403350" y="2097405"/>
            <a:ext cx="539178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西欧</a:t>
            </a:r>
            <a:r>
              <a:rPr lang="zh-CN" altLang="en-US" sz="2400" b="1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资本主义萌芽产生</a:t>
            </a:r>
            <a:r>
              <a:rPr lang="zh-CN" altLang="en-US" sz="24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（意大利）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3148972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阶级基础：</a:t>
            </a:r>
            <a:endParaRPr lang="zh-CN" altLang="en-US" sz="2400" b="1" smtClean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2148840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根本原因：</a:t>
            </a:r>
            <a:endParaRPr lang="zh-CN" altLang="en-US" sz="2400" b="1" smtClean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356995" y="972820"/>
            <a:ext cx="5917565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b="1" smtClean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黑死病的流行</a:t>
            </a:r>
            <a:r>
              <a:rPr lang="zh-CN" altLang="en-US" sz="24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，促使人们反省，加速了文艺复兴的到来</a:t>
            </a:r>
            <a:endParaRPr lang="zh-CN" altLang="en-US" sz="2400" b="1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-36830" y="1187233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mtClean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社会原因：</a:t>
            </a:r>
            <a:endParaRPr lang="zh-CN" altLang="en-US" sz="2400" b="1" smtClean="0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23528" y="4447966"/>
            <a:ext cx="4219391" cy="500048"/>
            <a:chOff x="323528" y="4227934"/>
            <a:chExt cx="4219391" cy="500048"/>
          </a:xfrm>
        </p:grpSpPr>
        <p:sp>
          <p:nvSpPr>
            <p:cNvPr id="19" name="矩形 18"/>
            <p:cNvSpPr/>
            <p:nvPr/>
          </p:nvSpPr>
          <p:spPr>
            <a:xfrm>
              <a:off x="3143240" y="4227934"/>
              <a:ext cx="1381071" cy="50004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323528" y="4227934"/>
              <a:ext cx="2819712" cy="500048"/>
            </a:xfrm>
            <a:prstGeom prst="rect">
              <a:avLst/>
            </a:prstGeom>
            <a:solidFill>
              <a:schemeClr val="bg2">
                <a:lumMod val="5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57158" y="4247507"/>
              <a:ext cx="418576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smtClean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实质上是资产阶级的思想解放</a:t>
              </a:r>
              <a:endParaRPr lang="zh-CN" alt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356870" y="123190"/>
            <a:ext cx="3475990" cy="554355"/>
          </a:xfrm>
          <a:prstGeom prst="rect">
            <a:avLst/>
          </a:prstGeom>
        </p:spPr>
        <p:txBody>
          <a:bodyPr wrap="square" lIns="51837" tIns="25919" rIns="51837" bIns="25919">
            <a:noAutofit/>
          </a:bodyPr>
          <a:lstStyle/>
          <a:p>
            <a:r>
              <a:rPr lang="en-US" altLang="zh-CN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1.1  </a:t>
            </a:r>
            <a:r>
              <a:rPr lang="zh-CN" altLang="en-US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文艺复兴的原因</a:t>
            </a:r>
            <a:endParaRPr lang="zh-CN" altLang="en-US" sz="2400" b="1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/>
      <p:bldP spid="15" grpId="0"/>
      <p:bldP spid="16" grpId="0"/>
    </p:bldLst>
  </p:timing>
</p:sld>
</file>

<file path=ppt/tags/tag1.xml><?xml version="1.0" encoding="utf-8"?>
<p:tagLst xmlns:p="http://schemas.openxmlformats.org/presentationml/2006/main">
  <p:tag name="KSO_WM_SLIDE_ID" val="diagram20231105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105"/>
  <p:tag name="KSO_WM_SLIDE_TYPE" val="text"/>
  <p:tag name="KSO_WM_SLIDE_SUBTYPE" val="diag"/>
  <p:tag name="KSO_WM_SLIDE_SIZE" val="692.69*461.45"/>
  <p:tag name="KSO_WM_SLIDE_POSITION" val="151.9*174.55"/>
  <p:tag name="KSO_WM_SLIDE_LAYOUT" val="a_o"/>
  <p:tag name="KSO_WM_SLIDE_LAYOUT_CNT" val="1_1"/>
  <p:tag name="KSO_WM_SPECIAL_SOURCE" val="bdnull"/>
  <p:tag name="KSO_WM_DIAGRAM_GROUP_CODE" val="o1-1"/>
  <p:tag name="KSO_WM_SLIDE_DIAGTYPE" val="o"/>
  <p:tag name="resource_record_key" val="{&quot;19&quot;:[20341965],&quot;65&quot;:[20231105]}"/>
</p:tagLst>
</file>

<file path=ppt/tags/tag10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11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12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13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14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15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16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17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18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19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2.xml><?xml version="1.0" encoding="utf-8"?>
<p:tagLst xmlns:p="http://schemas.openxmlformats.org/presentationml/2006/main">
  <p:tag name="TABLE_ENDDRAG_ORIGIN_RECT" val="539*251"/>
  <p:tag name="TABLE_ENDDRAG_RECT" val="93*128*539*251"/>
</p:tagLst>
</file>

<file path=ppt/tags/tag20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21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22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23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24.xml><?xml version="1.0" encoding="utf-8"?>
<p:tagLst xmlns:p="http://schemas.openxmlformats.org/presentationml/2006/main">
  <p:tag name="KSO_WM_SLIDE_ID" val="diagram20231105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105"/>
  <p:tag name="KSO_WM_SLIDE_TYPE" val="text"/>
  <p:tag name="KSO_WM_SLIDE_SUBTYPE" val="diag"/>
  <p:tag name="KSO_WM_SLIDE_SIZE" val="692.69*461.45"/>
  <p:tag name="KSO_WM_SLIDE_POSITION" val="151.9*174.55"/>
  <p:tag name="KSO_WM_SLIDE_LAYOUT" val="a_o"/>
  <p:tag name="KSO_WM_SLIDE_LAYOUT_CNT" val="1_1"/>
  <p:tag name="KSO_WM_SPECIAL_SOURCE" val="bdnull"/>
  <p:tag name="KSO_WM_DIAGRAM_GROUP_CODE" val="o1-1"/>
  <p:tag name="KSO_WM_SLIDE_DIAGTYPE" val="o"/>
  <p:tag name="resource_record_key" val="{&quot;19&quot;:[20341972],&quot;65&quot;:[20231105]}"/>
</p:tagLst>
</file>

<file path=ppt/tags/tag2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DkxZDRlY2ZlOThkNjYzYjMwNDVjZmZmNmE2M2MwODAifQ=="/>
  <p:tag name="KSO_WPP_MARK_KEY" val="2cf86e20-be1f-43cc-abff-45003b5df3d3"/>
  <p:tag name="resource_record_key" val="{&quot;19&quot;:[20341972,20341965],&quot;65&quot;:[20231105]}"/>
</p:tagLst>
</file>

<file path=ppt/tags/tag3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4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5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6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7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8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ags/tag9.xml><?xml version="1.0" encoding="utf-8"?>
<p:tagLst xmlns:p="http://schemas.openxmlformats.org/presentationml/2006/main">
  <p:tag name="KSO_WM_DIAGRAM_VIRTUALLY_FRAME" val="{&quot;height&quot;:386.75,&quot;left&quot;:92.5,&quot;top&quot;:31.05,&quot;width&quot;:505.25}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4050</Words>
  <Application>WPS 演示</Application>
  <PresentationFormat>On-screen Show (16:9)</PresentationFormat>
  <Paragraphs>593</Paragraphs>
  <Slides>32</Slides>
  <Notes>9</Notes>
  <HiddenSlides>0</HiddenSlides>
  <MMClips>0</MMClips>
  <ScaleCrop>false</ScaleCrop>
  <HeadingPairs>
    <vt:vector size="8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32</vt:i4>
      </vt:variant>
    </vt:vector>
  </HeadingPairs>
  <TitlesOfParts>
    <vt:vector size="61" baseType="lpstr">
      <vt:lpstr>Arial</vt:lpstr>
      <vt:lpstr>宋体</vt:lpstr>
      <vt:lpstr>Wingdings</vt:lpstr>
      <vt:lpstr>Calibri</vt:lpstr>
      <vt:lpstr>Snap ITC</vt:lpstr>
      <vt:lpstr>汉仪尚巍手书W</vt:lpstr>
      <vt:lpstr>方正超粗黑简体</vt:lpstr>
      <vt:lpstr>微软雅黑</vt:lpstr>
      <vt:lpstr>黑体</vt:lpstr>
      <vt:lpstr>仿宋</vt:lpstr>
      <vt:lpstr>江西拙楷</vt:lpstr>
      <vt:lpstr>汉仪雅酷黑 65W</vt:lpstr>
      <vt:lpstr>方正清刻本悦宋简体</vt:lpstr>
      <vt:lpstr>中山行书百年纪念版</vt:lpstr>
      <vt:lpstr>Arial Unicode MS</vt:lpstr>
      <vt:lpstr>方正粗黑宋简体</vt:lpstr>
      <vt:lpstr>汉仪昌黎宋刻本(原版)W</vt:lpstr>
      <vt:lpstr>楷体</vt:lpstr>
      <vt:lpstr>微软雅黑 Light</vt:lpstr>
      <vt:lpstr>汉仪瑞云妃宋 W</vt:lpstr>
      <vt:lpstr>华文中宋</vt:lpstr>
      <vt:lpstr>华文新魏</vt:lpstr>
      <vt:lpstr>楷体_GB2312</vt:lpstr>
      <vt:lpstr>等线</vt:lpstr>
      <vt:lpstr>Times New Roman</vt:lpstr>
      <vt:lpstr>汉仪旗黑Y2-35简</vt:lpstr>
      <vt:lpstr>汉仪颜楷简</vt:lpstr>
      <vt:lpstr>方正卡通简体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中西对比 回味思想解放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凉城东路</cp:lastModifiedBy>
  <cp:revision>11</cp:revision>
  <cp:lastPrinted>2023-12-21T20:45:00Z</cp:lastPrinted>
  <dcterms:created xsi:type="dcterms:W3CDTF">2023-12-21T20:45:00Z</dcterms:created>
  <dcterms:modified xsi:type="dcterms:W3CDTF">2025-04-08T01:31:57Z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BF759F8C87124597A86A6DD56D1F5B03_12</vt:lpwstr>
  </property>
  <property fmtid="{D5CDD505-2E9C-101B-9397-08002B2CF9AE}" pid="7" name="KSOProductBuildVer">
    <vt:lpwstr>2052-12.1.0.20305</vt:lpwstr>
  </property>
</Properties>
</file>